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86" r:id="rId4"/>
  </p:sldMasterIdLst>
  <p:notesMasterIdLst>
    <p:notesMasterId r:id="rId102"/>
  </p:notesMasterIdLst>
  <p:sldIdLst>
    <p:sldId id="330" r:id="rId5"/>
    <p:sldId id="481" r:id="rId6"/>
    <p:sldId id="468" r:id="rId7"/>
    <p:sldId id="516" r:id="rId8"/>
    <p:sldId id="517" r:id="rId9"/>
    <p:sldId id="515" r:id="rId10"/>
    <p:sldId id="423" r:id="rId11"/>
    <p:sldId id="337" r:id="rId12"/>
    <p:sldId id="424" r:id="rId13"/>
    <p:sldId id="514" r:id="rId14"/>
    <p:sldId id="421" r:id="rId15"/>
    <p:sldId id="339" r:id="rId16"/>
    <p:sldId id="340" r:id="rId17"/>
    <p:sldId id="341" r:id="rId18"/>
    <p:sldId id="342" r:id="rId19"/>
    <p:sldId id="343" r:id="rId20"/>
    <p:sldId id="344" r:id="rId21"/>
    <p:sldId id="345" r:id="rId22"/>
    <p:sldId id="346" r:id="rId23"/>
    <p:sldId id="347" r:id="rId24"/>
    <p:sldId id="348" r:id="rId25"/>
    <p:sldId id="349" r:id="rId26"/>
    <p:sldId id="350" r:id="rId27"/>
    <p:sldId id="351" r:id="rId28"/>
    <p:sldId id="352" r:id="rId29"/>
    <p:sldId id="353" r:id="rId30"/>
    <p:sldId id="354" r:id="rId31"/>
    <p:sldId id="355" r:id="rId32"/>
    <p:sldId id="356" r:id="rId33"/>
    <p:sldId id="357" r:id="rId34"/>
    <p:sldId id="358" r:id="rId35"/>
    <p:sldId id="359" r:id="rId36"/>
    <p:sldId id="360" r:id="rId37"/>
    <p:sldId id="361" r:id="rId38"/>
    <p:sldId id="362" r:id="rId39"/>
    <p:sldId id="363" r:id="rId40"/>
    <p:sldId id="364" r:id="rId41"/>
    <p:sldId id="365" r:id="rId42"/>
    <p:sldId id="368" r:id="rId43"/>
    <p:sldId id="369" r:id="rId44"/>
    <p:sldId id="370" r:id="rId45"/>
    <p:sldId id="371" r:id="rId46"/>
    <p:sldId id="372" r:id="rId47"/>
    <p:sldId id="482" r:id="rId48"/>
    <p:sldId id="483" r:id="rId49"/>
    <p:sldId id="485" r:id="rId50"/>
    <p:sldId id="433" r:id="rId51"/>
    <p:sldId id="486" r:id="rId52"/>
    <p:sldId id="488" r:id="rId53"/>
    <p:sldId id="489" r:id="rId54"/>
    <p:sldId id="490" r:id="rId55"/>
    <p:sldId id="491" r:id="rId56"/>
    <p:sldId id="492" r:id="rId57"/>
    <p:sldId id="493" r:id="rId58"/>
    <p:sldId id="494" r:id="rId59"/>
    <p:sldId id="495" r:id="rId60"/>
    <p:sldId id="496" r:id="rId61"/>
    <p:sldId id="400" r:id="rId62"/>
    <p:sldId id="497" r:id="rId63"/>
    <p:sldId id="498" r:id="rId64"/>
    <p:sldId id="499" r:id="rId65"/>
    <p:sldId id="500" r:id="rId66"/>
    <p:sldId id="502" r:id="rId67"/>
    <p:sldId id="503" r:id="rId68"/>
    <p:sldId id="504" r:id="rId69"/>
    <p:sldId id="505" r:id="rId70"/>
    <p:sldId id="366" r:id="rId71"/>
    <p:sldId id="367" r:id="rId72"/>
    <p:sldId id="404" r:id="rId73"/>
    <p:sldId id="506" r:id="rId74"/>
    <p:sldId id="380" r:id="rId75"/>
    <p:sldId id="381" r:id="rId76"/>
    <p:sldId id="382" r:id="rId77"/>
    <p:sldId id="383" r:id="rId78"/>
    <p:sldId id="384" r:id="rId79"/>
    <p:sldId id="385" r:id="rId80"/>
    <p:sldId id="386" r:id="rId81"/>
    <p:sldId id="387" r:id="rId82"/>
    <p:sldId id="338" r:id="rId83"/>
    <p:sldId id="507" r:id="rId84"/>
    <p:sldId id="508" r:id="rId85"/>
    <p:sldId id="509" r:id="rId86"/>
    <p:sldId id="510" r:id="rId87"/>
    <p:sldId id="511" r:id="rId88"/>
    <p:sldId id="440" r:id="rId89"/>
    <p:sldId id="447" r:id="rId90"/>
    <p:sldId id="448" r:id="rId91"/>
    <p:sldId id="449" r:id="rId92"/>
    <p:sldId id="512" r:id="rId93"/>
    <p:sldId id="450" r:id="rId94"/>
    <p:sldId id="453" r:id="rId95"/>
    <p:sldId id="454" r:id="rId96"/>
    <p:sldId id="455" r:id="rId97"/>
    <p:sldId id="513" r:id="rId98"/>
    <p:sldId id="457" r:id="rId99"/>
    <p:sldId id="458" r:id="rId100"/>
    <p:sldId id="460" r:id="rId10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7A1E29-3975-1C44-BC8F-4CBFF13CE342}" v="100" dt="2020-01-29T17:01:41.2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07" Type="http://schemas.microsoft.com/office/2015/10/relationships/revisionInfo" Target="revisionInfo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6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/Relationships>
</file>

<file path=ppt/media/image1.jpeg>
</file>

<file path=ppt/media/image10.jpeg>
</file>

<file path=ppt/media/image19.jpeg>
</file>

<file path=ppt/media/image2.jpeg>
</file>

<file path=ppt/media/image20.jpeg>
</file>

<file path=ppt/media/image23.jpeg>
</file>

<file path=ppt/media/image24.tiff>
</file>

<file path=ppt/media/image25.jpeg>
</file>

<file path=ppt/media/image26.jpeg>
</file>

<file path=ppt/media/image27.jpeg>
</file>

<file path=ppt/media/image28.jpeg>
</file>

<file path=ppt/media/image29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1/28/20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4804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805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02F3DB-D83B-4369-B6DF-4EFAC58302F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435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932D46-DD78-4BAB-BBDC-DC51872AF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577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72F582-7A30-44E2-B9AE-85A1CA63CB6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399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3EEFE5-6DA2-40BF-A0EC-25CFBBE7FBB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0463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76179E-0825-42BA-A86D-E07CE2CDFB4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344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8D77EB-8DA4-473C-85D9-A2C867216A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1085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2298E3-52AF-4F84-BC83-1D80A0E7F6B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101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C87BE7-122B-4399-B1F6-35CC3C436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087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85746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4D2032-F7A1-47FB-8029-FF01734C1A4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335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5D6698B-82E8-4243-BAB0-D6783EE2B84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0666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E75EE63-BBAB-4B59-AB6C-C7C62F9D7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0039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286EA-37A2-4E74-A5EA-47322F5F22B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859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F34FE36-22BB-471F-B5BA-20ABB5BF643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1745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6F3D21-A5A9-4DF0-817E-313DA5AE0C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5294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681DB7B-8BB9-428D-983D-60F2DF463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042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1469615-0B6C-4E37-A5DC-FDCF4C566C3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2627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F97F58-FA04-4838-BA8D-1673429622F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9740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E8ABFFE-D826-4EF9-B15D-4180085C23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266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41618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A9C970B-8220-4517-837F-B56840EC81F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9018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CB53E9A-4F1C-4562-B43B-B5CFB7E98B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7680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D71DE7E-FF0D-4034-AE63-651A3A350F6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5521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6281BB1-9FD8-4756-B07C-05F43DCBB1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6131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2CC610-2C92-4BB3-8D98-C7E1312CA10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5023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844853C-1565-4D82-BAFB-17FA6226FCB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3336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5E82CE-5F33-4AA9-922C-5F54A69663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37805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449F55-0331-42F3-8185-5550FA6588A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9745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1A24CF4-9A58-4D8C-8B4A-1F5B4A557C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86722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2532D8-F19F-403F-A34B-7117B24BF53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62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47362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0ADC53-D181-43CB-9865-BA969C5AAEF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0601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4E467F-6EAC-4F92-B33E-2BE268A09E9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8582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AF7D5D7-1528-465C-90C3-10C59F6113C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04379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4D3E95A-D4EE-41E9-B800-18A30B40548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80269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934247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10614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442718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47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272849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951818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BF508FA-5199-4AA3-8922-94158B684B6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2</a:t>
            </a:r>
          </a:p>
        </p:txBody>
      </p:sp>
      <p:sp>
        <p:nvSpPr>
          <p:cNvPr id="8192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192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8097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51063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D8CA25-AE75-4191-8B01-FE9755FBC1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3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295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394418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C928F-F266-4AE9-9955-5DF263458FB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4</a:t>
            </a:r>
          </a:p>
        </p:txBody>
      </p:sp>
      <p:sp>
        <p:nvSpPr>
          <p:cNvPr id="83972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3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397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881029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B4B8FB-1017-465D-AFBF-5BF5BCE8100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6285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E7B9E48-CE28-477B-AF14-CB4F875872B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602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602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575814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E067567-7C0E-4623-97F7-3AB1CFA84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6</a:t>
            </a:r>
          </a:p>
        </p:txBody>
      </p:sp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704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912104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D0189D-E517-438B-9693-2812E02CF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8</a:t>
            </a:r>
          </a:p>
        </p:txBody>
      </p:sp>
      <p:sp>
        <p:nvSpPr>
          <p:cNvPr id="8806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807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675135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6B19D27-1D9D-4EFF-A2A6-3367138C30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011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011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772769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0F971D5-882D-4233-A30D-FAEDE4CA6E8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92965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0F971D5-882D-4233-A30D-FAEDE4CA6E8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879765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5B1299F-03B5-4909-AEBA-DE9BE811695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0662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77227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27041A6-355E-4FC9-8067-194DB47AE9F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39865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364CC0D-9515-4095-81D0-8024523D904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86391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8E32C01-92A2-42F0-A723-C22E35C943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7</a:t>
            </a:r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626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292209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6591C42-4AD5-4528-9EC3-61D5E9BDFC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09090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9DCB16A-F829-4527-A43B-C46817CDE35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108490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A527C20-D984-443D-9364-8D80E7D1490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4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321536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43D6E09-C3BD-4C9F-8640-BDE33C2397B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5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025609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8E38463-D7D2-48E0-9845-AEDC1274594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6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327420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E36DD89-DA79-48DA-B783-0C850F9C371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7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967653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79FF149-63CC-4DDD-8621-E03FD326541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624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02955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19AA53-6FBE-47B1-A5A9-D4F7E2EB900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165706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277F58-77E1-4C2D-AA8D-E0F71D072D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4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032853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10D3E1-634F-440C-A0CF-65534204DEA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5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259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870451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44FBF46-7A78-4FD0-B340-062C348F6B6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6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269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645992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8DAD5-EFE6-4531-83B5-A1D07989AD0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1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565965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9F5A96B-D536-4BD1-BFE1-FD6DBF117D8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2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69880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40216D-0A9E-4598-BBBD-B7C39318A82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120922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28C80B3-281C-47A9-A6F3-980AD41E77D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4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189894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3449113-501E-40AA-8204-F51F280D2CC8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400" y="4410466"/>
            <a:ext cx="5132902" cy="4175934"/>
          </a:xfrm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728028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404391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80305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7767194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22089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48064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13865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950023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663402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60043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057773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874998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3726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769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769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769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769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769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7696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97587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13175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278339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19954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EE474B3-6199-4C51-85D8-10EAF40AA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92101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84816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001330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86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1487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7983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7971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3999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7874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1031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986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188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9730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48845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32722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39866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63728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14232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130043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4325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82644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6837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66835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253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6606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695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91286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53449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89175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2057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096062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2789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466829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578182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298428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061209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81704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529631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5944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7144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6.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031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10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110000"/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3.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914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96745" y="1093789"/>
            <a:ext cx="10304140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4.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5367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ertabelo.com/blog/crow-s-foot-notation/" TargetMode="External"/><Relationship Id="rId4" Type="http://schemas.openxmlformats.org/officeDocument/2006/relationships/image" Target="../media/image24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8.jpe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5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3.jpe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3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7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9.jpe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41.jpe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3,4: ER Modeling, SQL, Relational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Logical – Physical – Conceptual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2267-D314-C749-94D8-BBD5C9209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634888-9D34-A843-AFD4-4B0D4E7D25F9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6503C6-6508-8345-AFB9-63D994510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69B874-806A-DA46-A890-84582F5C1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448543-9DE7-0148-8019-A0AB80E962E6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03A380-ED33-9B4E-9F94-CB8E4D30001E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16073D-DA6F-D749-9047-55F316B0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4972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/>
              </a:rPr>
              <a:t>Design Phases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185800"/>
            <a:ext cx="7595870" cy="3764153"/>
          </a:xfrm>
        </p:spPr>
        <p:txBody>
          <a:bodyPr/>
          <a:lstStyle/>
          <a:p>
            <a:r>
              <a:rPr lang="en-US" altLang="en-US" dirty="0"/>
              <a:t>Initial phase -- characterize fully the data needs of the prospective database users. </a:t>
            </a:r>
          </a:p>
          <a:p>
            <a:r>
              <a:rPr lang="en-US" altLang="en-US" dirty="0"/>
              <a:t>Second phase  -- choosing  a data model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Applying the concepts of the chosen data model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Translating  these requirements into a conceptual schema of the database.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 fully developed conceptual schema indicates the functional requirements of the enterprise.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Describe the kinds of operations (or transactions) that will be performed on the data.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71558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Phases (Cont.)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0762" y="1175195"/>
            <a:ext cx="7610476" cy="437515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Final Phase -- Moving from an abstract data model to the implementation of the database</a:t>
            </a:r>
            <a:endParaRPr lang="en-US" altLang="en-US" i="1" dirty="0"/>
          </a:p>
          <a:p>
            <a:pPr marL="800100" lvl="1" indent="-342900"/>
            <a:r>
              <a:rPr lang="en-US" altLang="en-US" dirty="0">
                <a:ea typeface="ＭＳ Ｐゴシック" panose="020B0600070205080204" pitchFamily="34" charset="-128"/>
              </a:rPr>
              <a:t>Logical Design –  Deciding on the database schema. Database design requires that we find a “good” collection of relation schemas.</a:t>
            </a:r>
          </a:p>
          <a:p>
            <a:pPr marL="1143000" lvl="2" indent="-342900"/>
            <a:r>
              <a:rPr lang="en-US" altLang="en-US" dirty="0">
                <a:ea typeface="ＭＳ Ｐゴシック" panose="020B0600070205080204" pitchFamily="34" charset="-128"/>
              </a:rPr>
              <a:t>Business decision – What attributes should we record in the database?</a:t>
            </a:r>
          </a:p>
          <a:p>
            <a:pPr marL="1143000" lvl="2" indent="-342900"/>
            <a:r>
              <a:rPr lang="en-US" altLang="en-US" dirty="0">
                <a:ea typeface="ＭＳ Ｐゴシック" panose="020B0600070205080204" pitchFamily="34" charset="-128"/>
              </a:rPr>
              <a:t>Computer Science decision –  What relation schemas should we have and how should the attributes be distributed among the various relation schemas?</a:t>
            </a:r>
          </a:p>
          <a:p>
            <a:pPr marL="800100" lvl="1" indent="-342900"/>
            <a:r>
              <a:rPr lang="en-US" altLang="en-US" dirty="0">
                <a:ea typeface="ＭＳ Ｐゴシック" panose="020B0600070205080204" pitchFamily="34" charset="-128"/>
              </a:rPr>
              <a:t>Physical Design – Deciding on the physical layout of the database                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>
                <a:sym typeface="Symbol" panose="05050102010706020507" pitchFamily="18" charset="2"/>
              </a:rPr>
              <a:t>     </a:t>
            </a:r>
          </a:p>
        </p:txBody>
      </p:sp>
      <p:sp>
        <p:nvSpPr>
          <p:cNvPr id="8196" name="Rectangle 3"/>
          <p:cNvSpPr>
            <a:spLocks noChangeArrowheads="1"/>
          </p:cNvSpPr>
          <p:nvPr/>
        </p:nvSpPr>
        <p:spPr bwMode="auto">
          <a:xfrm>
            <a:off x="2451100" y="1074738"/>
            <a:ext cx="74501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>
                <a:solidFill>
                  <a:srgbClr val="000000"/>
                </a:solidFill>
                <a:sym typeface="Symbol" panose="05050102010706020507" pitchFamily="18" charset="2"/>
              </a:rPr>
              <a:t> </a:t>
            </a:r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55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Alternatives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0" y="1123950"/>
            <a:ext cx="7612170" cy="444779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In designing a database schema, we must ensure that we avoid two major pitfalls: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Redundancy:  a bad design  may result in repeat information. 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dirty="0">
                <a:solidFill>
                  <a:schemeClr val="tx2"/>
                </a:solidFill>
                <a:ea typeface="ＭＳ Ｐゴシック" panose="020B0600070205080204" pitchFamily="34" charset="-128"/>
              </a:rPr>
              <a:t>Redundant representation of information may lead to data inconsistency among the various copies of information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Incompleteness: a bad design may make certain aspects of the enterprise difficult or impossible to model.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Avoiding bad designs is not enough. There may be a  large number  of  good designs from which we must choose.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F06E8F-909C-A543-A47B-BAE9A670D3DE}"/>
              </a:ext>
            </a:extLst>
          </p:cNvPr>
          <p:cNvSpPr txBox="1"/>
          <p:nvPr/>
        </p:nvSpPr>
        <p:spPr>
          <a:xfrm>
            <a:off x="522638" y="1995054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Emphasis</a:t>
            </a:r>
            <a:br>
              <a:rPr lang="en-US" b="1" dirty="0">
                <a:solidFill>
                  <a:schemeClr val="tx2"/>
                </a:solidFill>
              </a:rPr>
            </a:br>
            <a:r>
              <a:rPr lang="en-US" b="1" dirty="0">
                <a:solidFill>
                  <a:schemeClr val="tx2"/>
                </a:solidFill>
              </a:rPr>
              <a:t>Added</a:t>
            </a:r>
          </a:p>
        </p:txBody>
      </p:sp>
    </p:spTree>
    <p:extLst>
      <p:ext uri="{BB962C8B-B14F-4D97-AF65-F5344CB8AC3E}">
        <p14:creationId xmlns:p14="http://schemas.microsoft.com/office/powerpoint/2010/main" val="30111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Approaches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1" y="1123950"/>
            <a:ext cx="7763090" cy="45819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Entity Relationship Model (covered in this chapter)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Models an enterprise as a collection of </a:t>
            </a:r>
            <a:r>
              <a:rPr lang="en-US" altLang="en-US" i="1" dirty="0">
                <a:ea typeface="ＭＳ Ｐゴシック" panose="020B0600070205080204" pitchFamily="34" charset="-128"/>
              </a:rPr>
              <a:t>entities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relationships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Entity: a “thing” or “object” in the enterprise that is distinguishable from other objects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Described by a set of </a:t>
            </a:r>
            <a:r>
              <a:rPr lang="en-US" altLang="en-US" i="1" dirty="0">
                <a:ea typeface="ＭＳ Ｐゴシック" panose="020B0600070205080204" pitchFamily="34" charset="-128"/>
              </a:rPr>
              <a:t>attributes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Relationship: an association among several entities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Represented diagrammatically by an </a:t>
            </a:r>
            <a:r>
              <a:rPr lang="en-US" altLang="en-US" i="1" dirty="0">
                <a:ea typeface="ＭＳ Ｐゴシック" panose="020B0600070205080204" pitchFamily="34" charset="-128"/>
              </a:rPr>
              <a:t>entity-relationship diagram: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Normalization Theory (Chapter 7)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Formalize what designs are bad, and test for them</a:t>
            </a:r>
          </a:p>
          <a:p>
            <a:pPr lvl="1">
              <a:buFont typeface="Monotype Sorts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1852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Outline of the ER Model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2946400" y="2851151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</a:pPr>
            <a:endParaRPr kumimoji="1" lang="en-US" alt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40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model -- Database Modeling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19746" cy="3678809"/>
          </a:xfrm>
        </p:spPr>
        <p:txBody>
          <a:bodyPr/>
          <a:lstStyle/>
          <a:p>
            <a:r>
              <a:rPr lang="en-US" altLang="en-US" dirty="0"/>
              <a:t>The ER data mode was developed to facilitate database design by allowing specification of an </a:t>
            </a:r>
            <a:r>
              <a:rPr lang="en-US" altLang="en-US" b="1" dirty="0">
                <a:solidFill>
                  <a:srgbClr val="002060"/>
                </a:solidFill>
              </a:rPr>
              <a:t>enterprise schema </a:t>
            </a:r>
            <a:r>
              <a:rPr lang="en-US" altLang="en-US" dirty="0"/>
              <a:t>that represents the overall logical structure of a database.</a:t>
            </a:r>
          </a:p>
          <a:p>
            <a:r>
              <a:rPr lang="en-US" altLang="en-US" dirty="0"/>
              <a:t>The ER data model employs three basic concepts: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sets,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attributes.</a:t>
            </a:r>
          </a:p>
          <a:p>
            <a:r>
              <a:rPr lang="en-US" altLang="en-US" dirty="0"/>
              <a:t>The ER model also has an associated diagrammatic representation, the </a:t>
            </a:r>
            <a:r>
              <a:rPr lang="en-US" altLang="en-US" b="1" dirty="0">
                <a:solidFill>
                  <a:srgbClr val="002060"/>
                </a:solidFill>
              </a:rPr>
              <a:t>ER diagram</a:t>
            </a:r>
            <a:r>
              <a:rPr lang="en-US" altLang="en-US" dirty="0"/>
              <a:t>, which can express the overall logical structure of a database graphically</a:t>
            </a:r>
            <a:r>
              <a:rPr lang="en-US" altLang="en-US" sz="2000" dirty="0"/>
              <a:t>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87161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Entity Sets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395"/>
            <a:ext cx="7514515" cy="4998159"/>
          </a:xfrm>
        </p:spPr>
        <p:txBody>
          <a:bodyPr/>
          <a:lstStyle/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</a:t>
            </a:r>
            <a:r>
              <a:rPr lang="en-US" altLang="en-US" b="1" dirty="0"/>
              <a:t> </a:t>
            </a:r>
            <a:r>
              <a:rPr lang="en-US" altLang="en-US" dirty="0"/>
              <a:t>is an object that exists and is distinguishable from other objects.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 specific person, company, event, plant</a:t>
            </a:r>
          </a:p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set of entities of the same type that share the same properties.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set of all persons, companies, trees, holidays</a:t>
            </a:r>
          </a:p>
          <a:p>
            <a:r>
              <a:rPr lang="en-US" altLang="en-US" dirty="0"/>
              <a:t>An entity is represented by a set of attributes; i.e., descriptive properties possessed by all members of an entity set.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</a:p>
          <a:p>
            <a:pPr lvl="1">
              <a:buFont typeface="Monotype Sorts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     	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 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>
                <a:ea typeface="ＭＳ Ｐゴシック" panose="020B0600070205080204" pitchFamily="34" charset="-128"/>
              </a:rPr>
              <a:t>ID, name, salary 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br>
              <a:rPr lang="en-US" altLang="en-US" i="1" dirty="0">
                <a:ea typeface="ＭＳ Ｐゴシック" panose="020B0600070205080204" pitchFamily="34" charset="-128"/>
              </a:rPr>
            </a:br>
            <a:r>
              <a:rPr lang="en-US" altLang="en-US" i="1" dirty="0">
                <a:ea typeface="ＭＳ Ｐゴシック" panose="020B0600070205080204" pitchFamily="34" charset="-128"/>
              </a:rPr>
              <a:t>	course=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course_id</a:t>
            </a:r>
            <a:r>
              <a:rPr lang="en-US" altLang="en-US" i="1" dirty="0">
                <a:ea typeface="ＭＳ Ｐゴシック" panose="020B0600070205080204" pitchFamily="34" charset="-128"/>
              </a:rPr>
              <a:t>, title, credits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endParaRPr lang="en-US" altLang="en-US" i="1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A subset of the attributes form a  </a:t>
            </a:r>
            <a:r>
              <a:rPr lang="en-US" altLang="en-US" b="1" dirty="0">
                <a:solidFill>
                  <a:srgbClr val="002060"/>
                </a:solidFill>
              </a:rPr>
              <a:t>primary key </a:t>
            </a:r>
            <a:r>
              <a:rPr lang="en-US" altLang="en-US" dirty="0"/>
              <a:t>of the entity set; i.e., uniquely identifying each member of the set.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38471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65088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Entity Sets --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instructor </a:t>
            </a: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and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student</a:t>
            </a:r>
            <a:endParaRPr lang="en-US" dirty="0">
              <a:effectLst>
                <a:outerShdw blurRad="38100" dist="38100" dir="2700000" algn="tl">
                  <a:srgbClr val="C0C0C0"/>
                </a:outerShdw>
              </a:effectLst>
              <a:ea typeface="ＭＳ Ｐゴシック" charset="-128"/>
            </a:endParaRPr>
          </a:p>
        </p:txBody>
      </p:sp>
      <p:pic>
        <p:nvPicPr>
          <p:cNvPr id="1433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38" y="1430339"/>
            <a:ext cx="5795962" cy="322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3034814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Entity sets in ER Diagram</a:t>
            </a: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2305236" y="1109664"/>
            <a:ext cx="7615561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Entity sets can be represented graphically as follows: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Rectangles represent entity sets.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Attributes listed inside entity rectangle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Underline indicates primary key attributes</a:t>
            </a:r>
          </a:p>
        </p:txBody>
      </p:sp>
      <p:pic>
        <p:nvPicPr>
          <p:cNvPr id="1536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472" y="2699188"/>
            <a:ext cx="4124516" cy="1488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3338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Today’s Lecture – What You Need for HW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dirty="0"/>
              <a:t>Programming and No-Programming HW/Projects Direction</a:t>
            </a:r>
          </a:p>
          <a:p>
            <a:r>
              <a:rPr lang="en-US" dirty="0"/>
              <a:t>Entity-Relationship Modeling: </a:t>
            </a:r>
          </a:p>
          <a:p>
            <a:pPr lvl="1"/>
            <a:r>
              <a:rPr lang="en-US" dirty="0"/>
              <a:t>Subset of Chapter 6 from recommended textbook.</a:t>
            </a:r>
          </a:p>
          <a:p>
            <a:pPr lvl="1"/>
            <a:r>
              <a:rPr lang="en-US" dirty="0"/>
              <a:t>Slides should be enough and there is a lot of online material.</a:t>
            </a:r>
          </a:p>
          <a:p>
            <a:r>
              <a:rPr lang="en-US" dirty="0"/>
              <a:t>Crow’s Foot Notation:</a:t>
            </a:r>
          </a:p>
          <a:p>
            <a:pPr lvl="1"/>
            <a:r>
              <a:rPr lang="en-US" dirty="0"/>
              <a:t>Simpler and more compact.</a:t>
            </a:r>
          </a:p>
          <a:p>
            <a:pPr lvl="1"/>
            <a:r>
              <a:rPr lang="en-US" dirty="0"/>
              <a:t>Very similar to what MySQL uses.</a:t>
            </a:r>
          </a:p>
          <a:p>
            <a:pPr lvl="1"/>
            <a:r>
              <a:rPr lang="en-US" dirty="0"/>
              <a:t>Demo of MySQL tools.</a:t>
            </a:r>
          </a:p>
          <a:p>
            <a:r>
              <a:rPr lang="en-US" dirty="0"/>
              <a:t>Introduction to Some Patterns in SQL DDL</a:t>
            </a:r>
          </a:p>
          <a:p>
            <a:r>
              <a:rPr lang="en-US" dirty="0"/>
              <a:t>Some Details on SQL DML SELECT.</a:t>
            </a:r>
          </a:p>
          <a:p>
            <a:r>
              <a:rPr lang="en-US" dirty="0"/>
              <a:t>Interwoven with Some Demos.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418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Relationship Sets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7031"/>
            <a:ext cx="7766050" cy="4876800"/>
          </a:xfrm>
        </p:spPr>
        <p:txBody>
          <a:bodyPr/>
          <a:lstStyle/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</a:t>
            </a:r>
            <a:r>
              <a:rPr lang="en-US" altLang="en-US" dirty="0"/>
              <a:t> is an association among several entities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	Example:</a:t>
            </a:r>
            <a:br>
              <a:rPr lang="en-US" altLang="en-US" dirty="0"/>
            </a:br>
            <a:r>
              <a:rPr lang="en-US" altLang="en-US" dirty="0"/>
              <a:t>	 44553 (Peltier</a:t>
            </a:r>
            <a:r>
              <a:rPr lang="en-US" altLang="en-US" u="sng" dirty="0"/>
              <a:t>)</a:t>
            </a:r>
            <a:r>
              <a:rPr lang="en-US" altLang="en-US" dirty="0"/>
              <a:t> 	</a:t>
            </a:r>
            <a:r>
              <a:rPr lang="en-US" altLang="en-US" i="1" u="sng" dirty="0"/>
              <a:t>advisor</a:t>
            </a:r>
            <a:r>
              <a:rPr lang="en-US" altLang="en-US" dirty="0"/>
              <a:t>	 22222 (</a:t>
            </a:r>
            <a:r>
              <a:rPr lang="en-US" altLang="en-US" u="sng" dirty="0"/>
              <a:t>Einstein)</a:t>
            </a:r>
            <a:r>
              <a:rPr lang="en-US" altLang="en-US" dirty="0"/>
              <a:t> </a:t>
            </a:r>
            <a:br>
              <a:rPr lang="en-US" altLang="en-US" u="sng" dirty="0"/>
            </a:br>
            <a:r>
              <a:rPr lang="en-US" altLang="en-US" dirty="0"/>
              <a:t>	 </a:t>
            </a:r>
            <a:r>
              <a:rPr lang="en-US" altLang="en-US" i="1" dirty="0"/>
              <a:t>student</a:t>
            </a:r>
            <a:r>
              <a:rPr lang="en-US" altLang="en-US" dirty="0"/>
              <a:t> entity	relationship set	 </a:t>
            </a:r>
            <a:r>
              <a:rPr lang="en-US" altLang="en-US" i="1" dirty="0"/>
              <a:t>instructor</a:t>
            </a:r>
            <a:r>
              <a:rPr lang="en-US" altLang="en-US" dirty="0"/>
              <a:t> entity</a:t>
            </a:r>
          </a:p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mathematical relation among </a:t>
            </a:r>
            <a:r>
              <a:rPr lang="en-US" altLang="en-US" i="1" dirty="0"/>
              <a:t>n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2 entities, each taken from entity sets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			{(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|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  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}</a:t>
            </a:r>
            <a:br>
              <a:rPr lang="en-US" altLang="en-US" dirty="0">
                <a:sym typeface="Symbol" panose="05050102010706020507" pitchFamily="18" charset="2"/>
              </a:rPr>
            </a:b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where 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is a relationship</a:t>
            </a:r>
          </a:p>
          <a:p>
            <a:pPr lvl="1"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Example: </a:t>
            </a:r>
          </a:p>
          <a:p>
            <a:pPr lvl="1"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		        (44553,22222)  </a:t>
            </a:r>
            <a:r>
              <a:rPr lang="en-US" altLang="en-US" i="1" dirty="0">
                <a:ea typeface="ＭＳ Ｐゴシック" panose="020B0600070205080204" pitchFamily="34" charset="-128"/>
                <a:sym typeface="Symbol" panose="05050102010706020507" pitchFamily="18" charset="2"/>
              </a:rPr>
              <a:t>advisor</a:t>
            </a:r>
          </a:p>
        </p:txBody>
      </p:sp>
    </p:spTree>
    <p:extLst>
      <p:ext uri="{BB962C8B-B14F-4D97-AF65-F5344CB8AC3E}">
        <p14:creationId xmlns:p14="http://schemas.microsoft.com/office/powerpoint/2010/main" val="10715410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2305236" y="1109663"/>
            <a:ext cx="7521391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we define the relationship set 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to denote the associations between students and the instructors who act as their advisors.</a:t>
            </a:r>
          </a:p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Pictorially, we draw a line between related entities.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11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</p:txBody>
      </p:sp>
      <p:pic>
        <p:nvPicPr>
          <p:cNvPr id="1741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184" y="2488483"/>
            <a:ext cx="4967024" cy="2756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375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17750" y="85725"/>
            <a:ext cx="8350250" cy="609600"/>
          </a:xfrm>
        </p:spPr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Relationship  Sets via ER Diagrams 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2347595" y="1205034"/>
            <a:ext cx="7496810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Diamonds represent relationship sets.</a:t>
            </a:r>
          </a:p>
        </p:txBody>
      </p:sp>
      <p:pic>
        <p:nvPicPr>
          <p:cNvPr id="1843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208" y="2012264"/>
            <a:ext cx="4804855" cy="982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49245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621047" cy="1250759"/>
          </a:xfrm>
        </p:spPr>
        <p:txBody>
          <a:bodyPr/>
          <a:lstStyle/>
          <a:p>
            <a:r>
              <a:rPr lang="en-US" altLang="en-US" dirty="0"/>
              <a:t>An attribute can also be associated with a relationship set.</a:t>
            </a:r>
          </a:p>
          <a:p>
            <a:r>
              <a:rPr lang="en-US" altLang="en-US" dirty="0"/>
              <a:t>For instance, the </a:t>
            </a:r>
            <a:r>
              <a:rPr lang="en-US" altLang="en-US" i="1" dirty="0"/>
              <a:t>advisor </a:t>
            </a:r>
            <a:r>
              <a:rPr lang="en-US" altLang="en-US" dirty="0"/>
              <a:t>relationship set between entity sets </a:t>
            </a:r>
            <a:r>
              <a:rPr lang="en-US" altLang="en-US" i="1" dirty="0"/>
              <a:t>instructor </a:t>
            </a:r>
            <a:r>
              <a:rPr lang="en-US" altLang="en-US" dirty="0"/>
              <a:t>and </a:t>
            </a:r>
            <a:r>
              <a:rPr lang="en-US" altLang="en-US" i="1" dirty="0"/>
              <a:t>student </a:t>
            </a:r>
            <a:r>
              <a:rPr lang="en-US" altLang="en-US" dirty="0"/>
              <a:t>may have the attribute </a:t>
            </a:r>
            <a:r>
              <a:rPr lang="en-US" altLang="en-US" i="1" dirty="0"/>
              <a:t>date </a:t>
            </a:r>
            <a:r>
              <a:rPr lang="en-US" altLang="en-US" dirty="0"/>
              <a:t>which tracks when the student started being associated with the advisor</a:t>
            </a:r>
          </a:p>
        </p:txBody>
      </p:sp>
      <p:pic>
        <p:nvPicPr>
          <p:cNvPr id="1946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5" y="2511552"/>
            <a:ext cx="5298478" cy="2513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1312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with Attributes</a:t>
            </a:r>
          </a:p>
        </p:txBody>
      </p:sp>
      <p:pic>
        <p:nvPicPr>
          <p:cNvPr id="2048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351" y="1587500"/>
            <a:ext cx="6932613" cy="201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90006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Roles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1350"/>
            <a:ext cx="7888097" cy="1476375"/>
          </a:xfrm>
        </p:spPr>
        <p:txBody>
          <a:bodyPr/>
          <a:lstStyle/>
          <a:p>
            <a:r>
              <a:rPr kumimoji="0" lang="en-US" altLang="en-US" dirty="0"/>
              <a:t>Entity sets of a relationship need not be distinct</a:t>
            </a:r>
          </a:p>
          <a:p>
            <a:pPr lvl="1"/>
            <a:r>
              <a:rPr kumimoji="0" lang="en-US" altLang="en-US" dirty="0">
                <a:ea typeface="ＭＳ Ｐゴシック" panose="020B0600070205080204" pitchFamily="34" charset="-128"/>
              </a:rPr>
              <a:t>Each occurrence of an entity set plays a “role” in the relationship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The labels “</a:t>
            </a:r>
            <a:r>
              <a:rPr lang="en-US" altLang="ja-JP" i="1" dirty="0" err="1"/>
              <a:t>course_id</a:t>
            </a:r>
            <a:r>
              <a:rPr lang="en-US" altLang="en-US" dirty="0"/>
              <a:t>”</a:t>
            </a:r>
            <a:r>
              <a:rPr lang="en-US" altLang="ja-JP" dirty="0"/>
              <a:t> and </a:t>
            </a:r>
            <a:r>
              <a:rPr lang="en-US" altLang="en-US" dirty="0"/>
              <a:t>“</a:t>
            </a:r>
            <a:r>
              <a:rPr lang="en-US" altLang="ja-JP" i="1" dirty="0" err="1"/>
              <a:t>prereq_id</a:t>
            </a:r>
            <a:r>
              <a:rPr lang="en-US" altLang="en-US" dirty="0"/>
              <a:t>”</a:t>
            </a:r>
            <a:r>
              <a:rPr lang="en-US" altLang="ja-JP" dirty="0"/>
              <a:t> are called </a:t>
            </a:r>
            <a:r>
              <a:rPr lang="en-US" altLang="ja-JP" b="1" dirty="0">
                <a:solidFill>
                  <a:srgbClr val="002060"/>
                </a:solidFill>
              </a:rPr>
              <a:t>roles</a:t>
            </a:r>
            <a:r>
              <a:rPr lang="en-US" altLang="ja-JP" dirty="0"/>
              <a:t>.</a:t>
            </a:r>
            <a:endParaRPr lang="en-US" altLang="en-US" dirty="0"/>
          </a:p>
        </p:txBody>
      </p:sp>
      <p:pic>
        <p:nvPicPr>
          <p:cNvPr id="21508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520" y="2478346"/>
            <a:ext cx="5139204" cy="151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4440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Degree of a Relationship Set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8"/>
            <a:ext cx="7558787" cy="3783012"/>
          </a:xfrm>
        </p:spPr>
        <p:txBody>
          <a:bodyPr/>
          <a:lstStyle/>
          <a:p>
            <a:r>
              <a:rPr lang="en-US" altLang="en-US" dirty="0"/>
              <a:t>Binary relationship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involve two entity sets (or degree two).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relationship sets in a database system are binary.</a:t>
            </a:r>
          </a:p>
          <a:p>
            <a:r>
              <a:rPr lang="en-US" altLang="en-US" dirty="0"/>
              <a:t>Relationships between more than two entity sets are rare.  Most relationships are binary. (More on this later.)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students</a:t>
            </a:r>
            <a:r>
              <a:rPr lang="en-US" altLang="en-US" dirty="0">
                <a:ea typeface="ＭＳ Ｐゴシック" panose="020B0600070205080204" pitchFamily="34" charset="-128"/>
              </a:rPr>
              <a:t> work on research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projects</a:t>
            </a:r>
            <a:r>
              <a:rPr lang="en-US" altLang="en-US" dirty="0">
                <a:ea typeface="ＭＳ Ｐゴシック" panose="020B0600070205080204" pitchFamily="34" charset="-128"/>
              </a:rPr>
              <a:t> under the guidance of an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. 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relationship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is a ternary relationship between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instructor, student,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</a:t>
            </a:r>
            <a:endParaRPr kumimoji="0"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68306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978" name="Rectangle 2"/>
          <p:cNvSpPr>
            <a:spLocks noGrp="1" noChangeArrowheads="1"/>
          </p:cNvSpPr>
          <p:nvPr>
            <p:ph type="title"/>
          </p:nvPr>
        </p:nvSpPr>
        <p:spPr>
          <a:xfrm>
            <a:off x="2171700" y="53975"/>
            <a:ext cx="84963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Non-binary Relationship Sets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235" y="1184276"/>
            <a:ext cx="7634796" cy="1680845"/>
          </a:xfrm>
        </p:spPr>
        <p:txBody>
          <a:bodyPr/>
          <a:lstStyle/>
          <a:p>
            <a:r>
              <a:rPr lang="en-US" altLang="en-US" dirty="0"/>
              <a:t>Most relationship sets are binary</a:t>
            </a:r>
          </a:p>
          <a:p>
            <a:r>
              <a:rPr lang="en-US" altLang="en-US" dirty="0"/>
              <a:t>There are  occasions when it is more convenient to represent relationships as non-binary.</a:t>
            </a:r>
          </a:p>
          <a:p>
            <a:r>
              <a:rPr lang="en-US" altLang="en-US" dirty="0"/>
              <a:t>E-R Diagram with a Ternary Relationship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23556" name="Picture 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953" y="2755393"/>
            <a:ext cx="5098159" cy="1963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5645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Complex Attributes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63638"/>
            <a:ext cx="7753859" cy="3335210"/>
          </a:xfrm>
        </p:spPr>
        <p:txBody>
          <a:bodyPr/>
          <a:lstStyle/>
          <a:p>
            <a:r>
              <a:rPr lang="en-US" altLang="en-US" dirty="0"/>
              <a:t>Attribute types: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Simple</a:t>
            </a:r>
            <a:r>
              <a:rPr lang="en-US" altLang="en-US" dirty="0">
                <a:ea typeface="ＭＳ Ｐゴシック" panose="020B0600070205080204" pitchFamily="34" charset="-128"/>
              </a:rPr>
              <a:t> and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composite</a:t>
            </a:r>
            <a:r>
              <a:rPr lang="en-US" altLang="en-US" dirty="0">
                <a:ea typeface="ＭＳ Ｐゴシック" panose="020B0600070205080204" pitchFamily="34" charset="-128"/>
              </a:rPr>
              <a:t> attributes.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Single-valued</a:t>
            </a:r>
            <a:r>
              <a:rPr lang="en-US" altLang="en-US" dirty="0">
                <a:ea typeface="ＭＳ Ｐゴシック" panose="020B0600070205080204" pitchFamily="34" charset="-128"/>
              </a:rPr>
              <a:t> and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multivalued</a:t>
            </a:r>
            <a:r>
              <a:rPr lang="en-US" altLang="en-US" dirty="0">
                <a:ea typeface="ＭＳ Ｐゴシック" panose="020B0600070205080204" pitchFamily="34" charset="-128"/>
              </a:rPr>
              <a:t>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Example: multivalued attribute: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phone_numbers</a:t>
            </a:r>
            <a:endParaRPr lang="en-US" altLang="en-US" i="1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Derived</a:t>
            </a:r>
            <a:r>
              <a:rPr lang="en-US" altLang="en-US" dirty="0">
                <a:ea typeface="ＭＳ Ｐゴシック" panose="020B0600070205080204" pitchFamily="34" charset="-128"/>
              </a:rPr>
              <a:t>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Can be computed from other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Example:  age, given </a:t>
            </a:r>
            <a:r>
              <a:rPr lang="en-US" altLang="en-US" dirty="0" err="1">
                <a:ea typeface="ＭＳ Ｐゴシック" panose="020B0600070205080204" pitchFamily="34" charset="-128"/>
              </a:rPr>
              <a:t>date_of_birth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/>
              <a:t> – the set of permitted values for each attribute 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40677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Composite Attributes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63638"/>
            <a:ext cx="7558786" cy="901700"/>
          </a:xfrm>
        </p:spPr>
        <p:txBody>
          <a:bodyPr/>
          <a:lstStyle/>
          <a:p>
            <a:r>
              <a:rPr lang="en-US" altLang="en-US" dirty="0"/>
              <a:t>Composite attributes allow us to divided attributes  into subparts (other attributes).</a:t>
            </a:r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525" y="1987296"/>
            <a:ext cx="6119901" cy="1882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9103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Programming and No-Programming</a:t>
            </a:r>
            <a:br>
              <a:rPr lang="en-US" altLang="en-US" sz="2800" i="1" dirty="0">
                <a:solidFill>
                  <a:schemeClr val="bg1"/>
                </a:solidFill>
              </a:rPr>
            </a:br>
            <a:r>
              <a:rPr lang="en-US" altLang="en-US" sz="2800" i="1" dirty="0">
                <a:solidFill>
                  <a:schemeClr val="bg1"/>
                </a:solidFill>
              </a:rPr>
              <a:t>Homework Directions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2706204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7480" y="73026"/>
            <a:ext cx="8158578" cy="639763"/>
          </a:xfrm>
        </p:spPr>
        <p:txBody>
          <a:bodyPr/>
          <a:lstStyle/>
          <a:p>
            <a:pPr>
              <a:defRPr/>
            </a:pPr>
            <a:r>
              <a:rPr lang="en-US" altLang="en-US" sz="2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Complex Attributes  in ER Diagram</a:t>
            </a:r>
          </a:p>
        </p:txBody>
      </p:sp>
      <p:pic>
        <p:nvPicPr>
          <p:cNvPr id="2662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1" y="1268414"/>
            <a:ext cx="1916113" cy="406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49588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8"/>
            <a:ext cx="7612170" cy="4114800"/>
          </a:xfrm>
        </p:spPr>
        <p:txBody>
          <a:bodyPr/>
          <a:lstStyle/>
          <a:p>
            <a:r>
              <a:rPr lang="en-US" altLang="en-US" dirty="0"/>
              <a:t>Express the number of entities to which another entity can be associated via a relationship set.</a:t>
            </a:r>
          </a:p>
          <a:p>
            <a:r>
              <a:rPr lang="en-US" altLang="en-US" dirty="0"/>
              <a:t>Most useful in describing binary relationship sets.</a:t>
            </a:r>
          </a:p>
          <a:p>
            <a:r>
              <a:rPr lang="en-US" altLang="en-US" dirty="0"/>
              <a:t>For a binary relationship set the mapping cardinality must be one of the following types: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many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many </a:t>
            </a:r>
          </a:p>
        </p:txBody>
      </p:sp>
    </p:spTree>
    <p:extLst>
      <p:ext uri="{BB962C8B-B14F-4D97-AF65-F5344CB8AC3E}">
        <p14:creationId xmlns:p14="http://schemas.microsoft.com/office/powerpoint/2010/main" val="37532160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Cardinalities</a:t>
            </a:r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4053459" y="4675887"/>
            <a:ext cx="1416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One to one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7789697" y="4679855"/>
            <a:ext cx="1487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One to many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012821" y="5267580"/>
            <a:ext cx="606929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Note: Some elements 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</a:t>
            </a:r>
            <a:r>
              <a:rPr kumimoji="1" lang="en-US" altLang="en-US" sz="1700" dirty="0">
                <a:solidFill>
                  <a:srgbClr val="000000"/>
                </a:solidFill>
              </a:rPr>
              <a:t> and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B</a:t>
            </a:r>
            <a:r>
              <a:rPr kumimoji="1" lang="en-US" altLang="en-US" sz="1700" dirty="0">
                <a:solidFill>
                  <a:srgbClr val="000000"/>
                </a:solidFill>
              </a:rPr>
              <a:t> may not be mapped to any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elements in the other set</a:t>
            </a:r>
          </a:p>
        </p:txBody>
      </p:sp>
      <p:pic>
        <p:nvPicPr>
          <p:cNvPr id="28678" name="Picture 7" descr="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680" y="1389380"/>
            <a:ext cx="5939028" cy="3025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6920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Cardinalities </a:t>
            </a:r>
          </a:p>
        </p:txBody>
      </p:sp>
      <p:sp>
        <p:nvSpPr>
          <p:cNvPr id="29699" name="Text Box 3"/>
          <p:cNvSpPr txBox="1">
            <a:spLocks noChangeArrowheads="1"/>
          </p:cNvSpPr>
          <p:nvPr/>
        </p:nvSpPr>
        <p:spPr bwMode="auto">
          <a:xfrm>
            <a:off x="3808922" y="4593781"/>
            <a:ext cx="168967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Many to one</a:t>
            </a:r>
          </a:p>
        </p:txBody>
      </p:sp>
      <p:sp>
        <p:nvSpPr>
          <p:cNvPr id="29700" name="Text Box 4"/>
          <p:cNvSpPr txBox="1">
            <a:spLocks noChangeArrowheads="1"/>
          </p:cNvSpPr>
          <p:nvPr/>
        </p:nvSpPr>
        <p:spPr bwMode="auto">
          <a:xfrm>
            <a:off x="7486207" y="4632453"/>
            <a:ext cx="16097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Many to many</a:t>
            </a:r>
          </a:p>
        </p:txBody>
      </p:sp>
      <p:sp>
        <p:nvSpPr>
          <p:cNvPr id="29701" name="Text Box 5"/>
          <p:cNvSpPr txBox="1">
            <a:spLocks noChangeArrowheads="1"/>
          </p:cNvSpPr>
          <p:nvPr/>
        </p:nvSpPr>
        <p:spPr bwMode="auto">
          <a:xfrm>
            <a:off x="3031110" y="5126039"/>
            <a:ext cx="6045181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Note: Some elements in A and B may not be mapped to any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elements in the other set</a:t>
            </a:r>
          </a:p>
        </p:txBody>
      </p:sp>
      <p:pic>
        <p:nvPicPr>
          <p:cNvPr id="29702" name="Picture 7" descr="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313" y="1277157"/>
            <a:ext cx="5851524" cy="3053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00477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Cardinality Constraints in ER Diagram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3475"/>
            <a:ext cx="7647681" cy="27447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We express cardinality constraints by drawing either a directed line (</a:t>
            </a:r>
            <a:r>
              <a:rPr lang="en-US" altLang="en-US" dirty="0">
                <a:sym typeface="Symbol" panose="05050102010706020507" pitchFamily="18" charset="2"/>
              </a:rPr>
              <a:t>), signifying “one,” or an undirected line (—), signifying “many,” between the relationship set and the entity set.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sz="800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One-to-one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 </a:t>
            </a:r>
            <a:r>
              <a:rPr lang="en-US" alt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 via the relationship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department</a:t>
            </a:r>
            <a:r>
              <a:rPr lang="en-US" altLang="en-US" dirty="0">
                <a:ea typeface="ＭＳ Ｐゴシック" panose="020B0600070205080204" pitchFamily="34" charset="-128"/>
              </a:rPr>
              <a:t> via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stud_dept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307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18"/>
          <a:stretch>
            <a:fillRect/>
          </a:stretch>
        </p:blipFill>
        <p:spPr bwMode="auto">
          <a:xfrm>
            <a:off x="3791713" y="3654347"/>
            <a:ext cx="5534851" cy="145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2764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43150" y="95250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One-to-Many Relationship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7481" y="1087438"/>
            <a:ext cx="7643672" cy="1582610"/>
          </a:xfrm>
        </p:spPr>
        <p:txBody>
          <a:bodyPr/>
          <a:lstStyle/>
          <a:p>
            <a:r>
              <a:rPr lang="en-US" altLang="en-US" dirty="0"/>
              <a:t>one-to-many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 is associated with several (including 0) students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instructor via advisor, </a:t>
            </a:r>
          </a:p>
        </p:txBody>
      </p:sp>
      <p:pic>
        <p:nvPicPr>
          <p:cNvPr id="317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59" b="44698"/>
          <a:stretch>
            <a:fillRect/>
          </a:stretch>
        </p:blipFill>
        <p:spPr bwMode="auto">
          <a:xfrm>
            <a:off x="3864864" y="2372472"/>
            <a:ext cx="5152400" cy="1497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37963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76488" y="225425"/>
            <a:ext cx="8113712" cy="4572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Many-to-One Relationships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9725" y="1108012"/>
            <a:ext cx="7752101" cy="1814512"/>
          </a:xfrm>
        </p:spPr>
        <p:txBody>
          <a:bodyPr/>
          <a:lstStyle/>
          <a:p>
            <a:r>
              <a:rPr lang="en-US" altLang="en-US" dirty="0"/>
              <a:t>In a many-to-one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student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and a student is associated with several (including 0) instructors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</p:txBody>
      </p:sp>
      <p:pic>
        <p:nvPicPr>
          <p:cNvPr id="32772" name="Picture 5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64" b="6378"/>
          <a:stretch>
            <a:fillRect/>
          </a:stretch>
        </p:blipFill>
        <p:spPr bwMode="auto">
          <a:xfrm>
            <a:off x="3523870" y="2532455"/>
            <a:ext cx="5876163" cy="181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3" name="Line 6"/>
          <p:cNvSpPr>
            <a:spLocks noChangeShapeType="1"/>
          </p:cNvSpPr>
          <p:nvPr/>
        </p:nvSpPr>
        <p:spPr bwMode="auto">
          <a:xfrm>
            <a:off x="7464425" y="3944939"/>
            <a:ext cx="228600" cy="15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52238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Many-to-Many Relationship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772972" cy="1546225"/>
          </a:xfrm>
        </p:spPr>
        <p:txBody>
          <a:bodyPr/>
          <a:lstStyle/>
          <a:p>
            <a:r>
              <a:rPr lang="en-US" altLang="en-US" dirty="0"/>
              <a:t>An instructor is associated with several (possibly 0) students via </a:t>
            </a:r>
            <a:r>
              <a:rPr lang="en-US" altLang="en-US" i="1" dirty="0"/>
              <a:t>advisor</a:t>
            </a:r>
          </a:p>
          <a:p>
            <a:r>
              <a:rPr lang="en-US" altLang="en-US" dirty="0"/>
              <a:t>A student is associated with several (possibly 0) instructors via </a:t>
            </a:r>
            <a:r>
              <a:rPr lang="en-US" altLang="en-US" i="1" dirty="0"/>
              <a:t>advisor</a:t>
            </a:r>
            <a:r>
              <a:rPr lang="en-US" altLang="en-US" dirty="0"/>
              <a:t> </a:t>
            </a:r>
          </a:p>
        </p:txBody>
      </p:sp>
      <p:pic>
        <p:nvPicPr>
          <p:cNvPr id="3379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334480"/>
            <a:ext cx="6161088" cy="126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1894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34" name="Rectangle 2"/>
          <p:cNvSpPr>
            <a:spLocks noGrp="1" noChangeArrowheads="1"/>
          </p:cNvSpPr>
          <p:nvPr>
            <p:ph type="title"/>
          </p:nvPr>
        </p:nvSpPr>
        <p:spPr>
          <a:xfrm>
            <a:off x="2820988" y="233363"/>
            <a:ext cx="7427912" cy="455612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Total and Partial Participation</a:t>
            </a: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2296358" y="1068642"/>
            <a:ext cx="7762043" cy="4576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08585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Total participation </a:t>
            </a:r>
            <a:r>
              <a:rPr kumimoji="1" lang="en-US" altLang="en-US" sz="1700" dirty="0">
                <a:solidFill>
                  <a:srgbClr val="000000"/>
                </a:solidFill>
              </a:rPr>
              <a:t>(indicated by double line):  every entity in the entity set participates in at least one relationship in the relationship set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r>
              <a:rPr kumimoji="1" lang="en-US" altLang="en-US" sz="1700" dirty="0">
                <a:solidFill>
                  <a:srgbClr val="000000"/>
                </a:solidFill>
              </a:rPr>
              <a:t>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 </a:t>
            </a:r>
            <a:r>
              <a:rPr kumimoji="1" lang="en-US" altLang="en-US" sz="1700" dirty="0">
                <a:solidFill>
                  <a:srgbClr val="000000"/>
                </a:solidFill>
              </a:rPr>
              <a:t>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 r</a:t>
            </a:r>
            <a:r>
              <a:rPr kumimoji="1" lang="en-US" altLang="en-US" sz="1700" dirty="0">
                <a:solidFill>
                  <a:srgbClr val="000000"/>
                </a:solidFill>
              </a:rPr>
              <a:t>elation is total</a:t>
            </a:r>
          </a:p>
          <a:p>
            <a:pPr marL="1200150" lvl="2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9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 every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</a:t>
            </a:r>
            <a:r>
              <a:rPr kumimoji="1" lang="en-US" altLang="en-US" sz="1700" dirty="0">
                <a:solidFill>
                  <a:srgbClr val="000000"/>
                </a:solidFill>
              </a:rPr>
              <a:t>must have an associated instructor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Partial participation</a:t>
            </a:r>
            <a:r>
              <a:rPr kumimoji="1" lang="en-US" altLang="en-US" sz="1700" dirty="0">
                <a:solidFill>
                  <a:srgbClr val="000000"/>
                </a:solidFill>
              </a:rPr>
              <a:t>:  some entities may not participate in any relationship in the relationship set</a:t>
            </a:r>
          </a:p>
          <a:p>
            <a:pPr marL="800100" lvl="1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instructor</a:t>
            </a:r>
            <a:r>
              <a:rPr kumimoji="1" lang="en-US" altLang="en-US" sz="1700" dirty="0">
                <a:solidFill>
                  <a:srgbClr val="000000"/>
                </a:solidFill>
              </a:rPr>
              <a:t> 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is partial</a:t>
            </a:r>
          </a:p>
        </p:txBody>
      </p:sp>
      <p:pic>
        <p:nvPicPr>
          <p:cNvPr id="3482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32" y="2000875"/>
            <a:ext cx="5513387" cy="108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42664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47681" cy="3386201"/>
          </a:xfrm>
        </p:spPr>
        <p:txBody>
          <a:bodyPr/>
          <a:lstStyle/>
          <a:p>
            <a:r>
              <a:rPr lang="en-US" altLang="en-US" dirty="0"/>
              <a:t>Primary keys provide a way to specify how entities and  relations are distinguished.  We will consider: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Weak entity sets</a:t>
            </a:r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3269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Homework/Project Directions: Programming, No-Programming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4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D1AA77-5C74-A042-A14A-45F2564DA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122" y="766234"/>
            <a:ext cx="8436841" cy="5468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341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Entity Sets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7926"/>
            <a:ext cx="7534401" cy="3893947"/>
          </a:xfrm>
        </p:spPr>
        <p:txBody>
          <a:bodyPr/>
          <a:lstStyle/>
          <a:p>
            <a:r>
              <a:rPr lang="en-US" altLang="en-US" dirty="0"/>
              <a:t>By definition, individual entities are distinct.</a:t>
            </a:r>
          </a:p>
          <a:p>
            <a:r>
              <a:rPr lang="en-US" altLang="en-US" dirty="0"/>
              <a:t>From database perspective, the differences among them must be expressed in terms of their attributes.</a:t>
            </a:r>
          </a:p>
          <a:p>
            <a:r>
              <a:rPr lang="en-US" altLang="en-US" dirty="0"/>
              <a:t>The values of the attribute values of an entity must be such that they can uniquely identify the entity.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No two entities in an entity set are allowed to have exactly the same value for all attributes.</a:t>
            </a:r>
          </a:p>
          <a:p>
            <a:r>
              <a:rPr lang="en-US" altLang="en-US" dirty="0"/>
              <a:t>A key for an entity is a set of attributes that suffice to distinguish entities from each other</a:t>
            </a:r>
          </a:p>
        </p:txBody>
      </p:sp>
    </p:spTree>
    <p:extLst>
      <p:ext uri="{BB962C8B-B14F-4D97-AF65-F5344CB8AC3E}">
        <p14:creationId xmlns:p14="http://schemas.microsoft.com/office/powerpoint/2010/main" val="18772149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Relationship Sets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3857"/>
            <a:ext cx="7665436" cy="4462272"/>
          </a:xfrm>
        </p:spPr>
        <p:txBody>
          <a:bodyPr/>
          <a:lstStyle/>
          <a:p>
            <a:r>
              <a:rPr lang="en-US" altLang="en-US" dirty="0"/>
              <a:t>To distinguish among the various relationships of a relationship set we use the individual  primary keys of the entities in the relationship set.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Let </a:t>
            </a:r>
            <a:r>
              <a:rPr lang="en-US" altLang="en-US" i="1" dirty="0">
                <a:ea typeface="ＭＳ Ｐゴシック" panose="020B0600070205080204" pitchFamily="34" charset="-128"/>
              </a:rPr>
              <a:t>R</a:t>
            </a:r>
            <a:r>
              <a:rPr lang="en-US" altLang="en-US" dirty="0">
                <a:ea typeface="ＭＳ Ｐゴシック" panose="020B0600070205080204" pitchFamily="34" charset="-128"/>
              </a:rPr>
              <a:t> be a relationship set involving entity sets E1, E2, .. </a:t>
            </a:r>
            <a:r>
              <a:rPr lang="en-US" altLang="en-US" dirty="0" err="1">
                <a:ea typeface="ＭＳ Ｐゴシック" panose="020B0600070205080204" pitchFamily="34" charset="-128"/>
              </a:rPr>
              <a:t>En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 primary key for R is consists of the  union of the primary keys of entity sets E1, E2, ..</a:t>
            </a:r>
            <a:r>
              <a:rPr lang="en-US" altLang="en-US" dirty="0" err="1">
                <a:ea typeface="ＭＳ Ｐゴシック" panose="020B0600070205080204" pitchFamily="34" charset="-128"/>
              </a:rPr>
              <a:t>En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If the relationship set </a:t>
            </a:r>
            <a:r>
              <a:rPr lang="en-US" altLang="en-US" i="1" dirty="0">
                <a:ea typeface="ＭＳ Ｐゴシック" panose="020B0600070205080204" pitchFamily="34" charset="-128"/>
              </a:rPr>
              <a:t>R</a:t>
            </a:r>
            <a:r>
              <a:rPr lang="en-US" altLang="en-US" dirty="0">
                <a:ea typeface="ＭＳ Ｐゴシック" panose="020B0600070205080204" pitchFamily="34" charset="-128"/>
              </a:rPr>
              <a:t> has attributes  a1, a2, .., am associated with it, then the  primary key of </a:t>
            </a:r>
            <a:r>
              <a:rPr lang="en-US" altLang="en-US" i="1" dirty="0">
                <a:ea typeface="ＭＳ Ｐゴシック" panose="020B0600070205080204" pitchFamily="34" charset="-128"/>
              </a:rPr>
              <a:t>R  </a:t>
            </a:r>
            <a:r>
              <a:rPr lang="en-US" altLang="en-US" dirty="0">
                <a:ea typeface="ＭＳ Ｐゴシック" panose="020B0600070205080204" pitchFamily="34" charset="-128"/>
              </a:rPr>
              <a:t>also includes the attributes  a1, a2, .., am </a:t>
            </a:r>
          </a:p>
          <a:p>
            <a:r>
              <a:rPr lang="en-US" altLang="en-US" dirty="0"/>
              <a:t>Example: relationship set “advisor”.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 primary key  consists of </a:t>
            </a:r>
            <a:r>
              <a:rPr lang="en-US" altLang="en-US" i="1" dirty="0">
                <a:ea typeface="ＭＳ Ｐゴシック" panose="020B0600070205080204" pitchFamily="34" charset="-128"/>
              </a:rPr>
              <a:t>inrsructor.ID</a:t>
            </a:r>
            <a:r>
              <a:rPr lang="en-US" altLang="en-US" dirty="0">
                <a:ea typeface="ＭＳ Ｐゴシック" panose="020B0600070205080204" pitchFamily="34" charset="-128"/>
              </a:rPr>
              <a:t> and s</a:t>
            </a:r>
            <a:r>
              <a:rPr lang="en-US" altLang="en-US" i="1" dirty="0">
                <a:ea typeface="ＭＳ Ｐゴシック" panose="020B0600070205080204" pitchFamily="34" charset="-128"/>
              </a:rPr>
              <a:t>tudent.ID</a:t>
            </a:r>
          </a:p>
          <a:p>
            <a:r>
              <a:rPr lang="en-US" altLang="en-US" dirty="0"/>
              <a:t>The choice of the primary key for a relationship set depends on  the mapping cardinality of the relationship set.</a:t>
            </a:r>
          </a:p>
        </p:txBody>
      </p:sp>
    </p:spTree>
    <p:extLst>
      <p:ext uri="{BB962C8B-B14F-4D97-AF65-F5344CB8AC3E}">
        <p14:creationId xmlns:p14="http://schemas.microsoft.com/office/powerpoint/2010/main" val="8910166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>
          <a:xfrm>
            <a:off x="2475230" y="11747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Choice of Primary key for Binary Relationship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235" y="1193869"/>
            <a:ext cx="7741328" cy="5096060"/>
          </a:xfrm>
        </p:spPr>
        <p:txBody>
          <a:bodyPr/>
          <a:lstStyle/>
          <a:p>
            <a:r>
              <a:rPr lang="en-US" altLang="en-US" dirty="0"/>
              <a:t>Many-to-Many relationships.   The preceding union of the primary keys is a minimal superkey and is chosen  as the primary key.</a:t>
            </a:r>
          </a:p>
          <a:p>
            <a:r>
              <a:rPr lang="en-US" altLang="en-US" dirty="0"/>
              <a:t>One-to-Many relationships . The primary key of the “Many” side is a minimal superkey and is used as the primary key.</a:t>
            </a:r>
          </a:p>
          <a:p>
            <a:r>
              <a:rPr lang="en-US" altLang="en-US" dirty="0"/>
              <a:t>Many-to-one relationships. The primary key of the “Many” side is a minimal superkey and is used as the primary key.</a:t>
            </a:r>
          </a:p>
          <a:p>
            <a:r>
              <a:rPr lang="en-US" altLang="en-US" dirty="0"/>
              <a:t>One-to-one relationships. The primary key of either one of the participating entity sets forms a minimal superkey, and either one can be chosen as the primary key.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193513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>
          <a:xfrm>
            <a:off x="2438654" y="11747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sz="2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Choice of Primary key for Nonbinary Relationship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235" y="1145102"/>
            <a:ext cx="7572652" cy="3109907"/>
          </a:xfrm>
        </p:spPr>
        <p:txBody>
          <a:bodyPr/>
          <a:lstStyle/>
          <a:p>
            <a:r>
              <a:rPr lang="en-US" altLang="en-US" dirty="0"/>
              <a:t>If no cardinality constraints are present, the superkey  is formed as described earlier. and it is chosen as the primary key.</a:t>
            </a:r>
          </a:p>
          <a:p>
            <a:r>
              <a:rPr lang="en-US" altLang="en-US" dirty="0"/>
              <a:t>If there are cardinality constraints are present: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Recall that  we permit at most one arrow out of a relationship set.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AVI</a:t>
            </a:r>
          </a:p>
        </p:txBody>
      </p:sp>
    </p:spTree>
    <p:extLst>
      <p:ext uri="{BB962C8B-B14F-4D97-AF65-F5344CB8AC3E}">
        <p14:creationId xmlns:p14="http://schemas.microsoft.com/office/powerpoint/2010/main" val="13794228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Crow’s Foot Notation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28948103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lvl="0"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lvl="0"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45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11BF7-4120-394C-BDBB-4AC196607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304" y="671453"/>
            <a:ext cx="8364682" cy="54203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213307-5559-E64A-A573-8186DCDB9B2F}"/>
              </a:ext>
            </a:extLst>
          </p:cNvPr>
          <p:cNvSpPr txBox="1"/>
          <p:nvPr/>
        </p:nvSpPr>
        <p:spPr>
          <a:xfrm>
            <a:off x="216093" y="1059872"/>
            <a:ext cx="279403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Conceptual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Logical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directions: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To-Down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Bottom-Up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Meet-in-the-Middle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concepts are general</a:t>
            </a:r>
            <a:br>
              <a:rPr lang="en-US" dirty="0"/>
            </a:br>
            <a:r>
              <a:rPr lang="en-US" dirty="0"/>
              <a:t>and apply to all modeling,</a:t>
            </a:r>
            <a:br>
              <a:rPr lang="en-US" dirty="0"/>
            </a:br>
            <a:r>
              <a:rPr lang="en-US" dirty="0"/>
              <a:t>not just Crow’s Feet.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8A5E5E-039C-9E44-9A15-3ED4185F642B}"/>
              </a:ext>
            </a:extLst>
          </p:cNvPr>
          <p:cNvSpPr/>
          <p:nvPr/>
        </p:nvSpPr>
        <p:spPr>
          <a:xfrm>
            <a:off x="4983113" y="145488"/>
            <a:ext cx="6532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Good intro: https://www.vertabelo.com/blog/crow-s-foot-notation/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7895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Switch to 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lvl="0"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lvl="0"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46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sz="3600" dirty="0"/>
              <a:t>MySQL: Bottom-Up applied to New Book schema.</a:t>
            </a:r>
          </a:p>
          <a:p>
            <a:endParaRPr lang="en-US" sz="3600" dirty="0"/>
          </a:p>
          <a:p>
            <a:r>
              <a:rPr lang="en-US" sz="3600" dirty="0" err="1"/>
              <a:t>Lucidchart</a:t>
            </a:r>
            <a:r>
              <a:rPr lang="en-US" sz="3600" dirty="0"/>
              <a:t>:</a:t>
            </a:r>
          </a:p>
          <a:p>
            <a:pPr lvl="1"/>
            <a:r>
              <a:rPr lang="en-US" sz="3200" dirty="0"/>
              <a:t>Conceptual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Logical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Physical</a:t>
            </a:r>
          </a:p>
          <a:p>
            <a:pPr lvl="1"/>
            <a:r>
              <a:rPr lang="en-US" sz="3200" dirty="0"/>
              <a:t>Applied to: Game of Thrones Data</a:t>
            </a:r>
          </a:p>
          <a:p>
            <a:pPr lvl="2"/>
            <a:r>
              <a:rPr lang="en-US" sz="2400" dirty="0"/>
              <a:t>The No-Programming Track will likely use this data.</a:t>
            </a:r>
          </a:p>
          <a:p>
            <a:pPr lvl="2"/>
            <a:r>
              <a:rPr lang="en-US" sz="2400" dirty="0"/>
              <a:t>We will decide after completion of homework 1.</a:t>
            </a:r>
            <a:br>
              <a:rPr lang="en-US" sz="2400" dirty="0"/>
            </a:br>
            <a:endParaRPr lang="en-US" sz="2400" dirty="0"/>
          </a:p>
          <a:p>
            <a:pPr lvl="2"/>
            <a:endParaRPr lang="en-US" sz="2400" dirty="0"/>
          </a:p>
          <a:p>
            <a:r>
              <a:rPr lang="en-US" sz="3600" dirty="0"/>
              <a:t>Write the corresponding SQL. </a:t>
            </a:r>
          </a:p>
        </p:txBody>
      </p:sp>
    </p:spTree>
    <p:extLst>
      <p:ext uri="{BB962C8B-B14F-4D97-AF65-F5344CB8AC3E}">
        <p14:creationId xmlns:p14="http://schemas.microsoft.com/office/powerpoint/2010/main" val="26366997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Example I – IMDB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47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15040010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SQL Details 1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7828911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Basic Query Structure 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133810" cy="462810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 typical SQL query has the form: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select 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r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r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m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P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A</a:t>
            </a:r>
            <a:r>
              <a:rPr lang="en-US" altLang="en-US" i="1" baseline="-25000" dirty="0"/>
              <a:t>i </a:t>
            </a:r>
            <a:r>
              <a:rPr lang="en-US" altLang="en-US" dirty="0"/>
              <a:t>represents an attribute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 err="1"/>
              <a:t>R</a:t>
            </a:r>
            <a:r>
              <a:rPr lang="en-US" altLang="en-US" i="1" baseline="-25000" dirty="0" err="1"/>
              <a:t>i</a:t>
            </a:r>
            <a:r>
              <a:rPr lang="en-US" altLang="en-US" i="1" baseline="-25000" dirty="0"/>
              <a:t> </a:t>
            </a:r>
            <a:r>
              <a:rPr lang="en-US" altLang="en-US" dirty="0"/>
              <a:t>represents a relation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P</a:t>
            </a:r>
            <a:r>
              <a:rPr lang="en-US" altLang="en-US" dirty="0"/>
              <a:t> is a predicate.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result of an SQL query is a relation.</a:t>
            </a:r>
          </a:p>
        </p:txBody>
      </p:sp>
    </p:spTree>
    <p:extLst>
      <p:ext uri="{BB962C8B-B14F-4D97-AF65-F5344CB8AC3E}">
        <p14:creationId xmlns:p14="http://schemas.microsoft.com/office/powerpoint/2010/main" val="609783649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Homework/Project Directions: Programming, No-Programming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5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98279D6-FD9A-8D42-87B9-CFD00E50412F}"/>
              </a:ext>
            </a:extLst>
          </p:cNvPr>
          <p:cNvSpPr/>
          <p:nvPr/>
        </p:nvSpPr>
        <p:spPr>
          <a:xfrm>
            <a:off x="4644596" y="2140458"/>
            <a:ext cx="6193122" cy="171616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Data Environment/Subsystem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CE748902-D82D-E940-A222-F51AA7DF66EA}"/>
              </a:ext>
            </a:extLst>
          </p:cNvPr>
          <p:cNvSpPr/>
          <p:nvPr/>
        </p:nvSpPr>
        <p:spPr>
          <a:xfrm>
            <a:off x="5208023" y="2582349"/>
            <a:ext cx="1577817" cy="1191148"/>
          </a:xfrm>
          <a:prstGeom prst="can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0B13D893-C38A-F44E-B041-DCB1F46E124E}"/>
              </a:ext>
            </a:extLst>
          </p:cNvPr>
          <p:cNvSpPr/>
          <p:nvPr/>
        </p:nvSpPr>
        <p:spPr>
          <a:xfrm>
            <a:off x="8284310" y="2582349"/>
            <a:ext cx="1577817" cy="1191148"/>
          </a:xfrm>
          <a:prstGeom prst="can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Operational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F3EE41-91FF-DC48-9459-E9AED30FC46F}"/>
              </a:ext>
            </a:extLst>
          </p:cNvPr>
          <p:cNvSpPr txBox="1"/>
          <p:nvPr/>
        </p:nvSpPr>
        <p:spPr>
          <a:xfrm>
            <a:off x="1160414" y="1881295"/>
            <a:ext cx="304141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Sources: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IMDB TSV loaded into</a:t>
            </a:r>
            <a:br>
              <a:rPr lang="en-US" sz="1600" dirty="0"/>
            </a:br>
            <a:r>
              <a:rPr lang="en-US" sz="1600" dirty="0"/>
              <a:t>MySQL in cloud by DFF.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Some CSV and JSON files.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REST API calls.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… …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BEE7BD1B-6059-F44A-9C74-686D5A719BE4}"/>
              </a:ext>
            </a:extLst>
          </p:cNvPr>
          <p:cNvSpPr/>
          <p:nvPr/>
        </p:nvSpPr>
        <p:spPr>
          <a:xfrm>
            <a:off x="3879706" y="1631913"/>
            <a:ext cx="644236" cy="2150918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64CCFB5-56CC-0148-8970-F4D6EADCB59C}"/>
              </a:ext>
            </a:extLst>
          </p:cNvPr>
          <p:cNvSpPr/>
          <p:nvPr/>
        </p:nvSpPr>
        <p:spPr>
          <a:xfrm>
            <a:off x="4882766" y="741410"/>
            <a:ext cx="2732809" cy="1184527"/>
          </a:xfrm>
          <a:prstGeom prst="roundRect">
            <a:avLst/>
          </a:prstGeom>
          <a:solidFill>
            <a:srgbClr val="00B05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  <a:br>
              <a:rPr lang="en-US" sz="1600" dirty="0"/>
            </a:br>
            <a:r>
              <a:rPr lang="en-US" sz="1600" dirty="0"/>
              <a:t>Reports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D53860C-49F5-3B42-AC5B-D469E9A3484C}"/>
              </a:ext>
            </a:extLst>
          </p:cNvPr>
          <p:cNvSpPr/>
          <p:nvPr/>
        </p:nvSpPr>
        <p:spPr>
          <a:xfrm>
            <a:off x="7835034" y="741410"/>
            <a:ext cx="2732809" cy="1184527"/>
          </a:xfrm>
          <a:prstGeom prst="roundRect">
            <a:avLst/>
          </a:prstGeom>
          <a:solidFill>
            <a:srgbClr val="FF000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Web</a:t>
            </a:r>
            <a:br>
              <a:rPr lang="en-US" sz="1600" dirty="0"/>
            </a:br>
            <a:r>
              <a:rPr lang="en-US" sz="1600" dirty="0"/>
              <a:t>Application</a:t>
            </a: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9DAB42C3-1976-0C4B-B959-0B74B80F3C7B}"/>
              </a:ext>
            </a:extLst>
          </p:cNvPr>
          <p:cNvSpPr/>
          <p:nvPr/>
        </p:nvSpPr>
        <p:spPr>
          <a:xfrm>
            <a:off x="6776717" y="2955984"/>
            <a:ext cx="1473665" cy="485004"/>
          </a:xfrm>
          <a:prstGeom prst="leftRightArrow">
            <a:avLst/>
          </a:prstGeom>
          <a:solidFill>
            <a:srgbClr val="7030A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Integrate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6781EA-7171-8846-8EE8-F3105A169415}"/>
              </a:ext>
            </a:extLst>
          </p:cNvPr>
          <p:cNvSpPr txBox="1"/>
          <p:nvPr/>
        </p:nvSpPr>
        <p:spPr>
          <a:xfrm>
            <a:off x="116032" y="3748576"/>
            <a:ext cx="11637817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Homework/Project Approach: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</a:rPr>
              <a:t>DFF and TAs with provide helper code, some data/databases, helper code/libraries, implementation template.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</a:rPr>
              <a:t>Both tracks will cover the same core: databases, data models, queries, data transformation, …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Programming Track: REST API, web application, code to manage/transform data,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No-Programming: More complex data models/schema, using DML to load and transform,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Comments: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will have to figure this out as we go. I have never done two tracks before …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My sections of this course will continue to emphasize practical, hands-on, … …, but will cover theory.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605796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94414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/>
              <a:t>select</a:t>
            </a:r>
            <a:r>
              <a:rPr lang="en-US" altLang="en-US" dirty="0"/>
              <a:t> clause lists the attributes desired in the result of a query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corresponds to the projection operation of the relational algebra</a:t>
            </a:r>
          </a:p>
          <a:p>
            <a:pPr>
              <a:lnSpc>
                <a:spcPct val="110000"/>
              </a:lnSpc>
              <a:tabLst>
                <a:tab pos="2055813" algn="l"/>
              </a:tabLst>
            </a:pPr>
            <a:r>
              <a:rPr lang="en-US" altLang="en-US" dirty="0"/>
              <a:t>Example: find the names of all instructors: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/>
              <a:t>name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NOTE:  SQL names are case insensitive (i.e., you may use upper- or lower-case letters.)  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E.g., 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Some people use upper case wherever we use bold font.</a:t>
            </a:r>
          </a:p>
        </p:txBody>
      </p:sp>
    </p:spTree>
    <p:extLst>
      <p:ext uri="{BB962C8B-B14F-4D97-AF65-F5344CB8AC3E}">
        <p14:creationId xmlns:p14="http://schemas.microsoft.com/office/powerpoint/2010/main" val="4047503476"/>
      </p:ext>
    </p:extLst>
  </p:cSld>
  <p:clrMapOvr>
    <a:masterClrMapping/>
  </p:clrMapOvr>
  <p:transition spd="slow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585537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SQL allows duplicates in relations as well as in query results.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To force the elimination of duplicates, insert the keyword </a:t>
            </a:r>
            <a:r>
              <a:rPr lang="en-US" altLang="en-US" b="1" dirty="0">
                <a:solidFill>
                  <a:srgbClr val="002060"/>
                </a:solidFill>
              </a:rPr>
              <a:t>distinct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after select</a:t>
            </a:r>
            <a:r>
              <a:rPr lang="en-US" altLang="en-US" b="1" dirty="0"/>
              <a:t>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department names of all instructors, and remove duplicates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distinct </a:t>
            </a:r>
            <a:r>
              <a:rPr lang="en-US" altLang="en-US" i="1" dirty="0"/>
              <a:t>dept_name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keyword </a:t>
            </a:r>
            <a:r>
              <a:rPr lang="en-US" altLang="en-US" b="1" dirty="0"/>
              <a:t>all </a:t>
            </a:r>
            <a:r>
              <a:rPr lang="en-US" altLang="en-US" dirty="0"/>
              <a:t>specifies that duplicates should not be removed.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all</a:t>
            </a:r>
            <a:r>
              <a:rPr lang="en-US" altLang="en-US" dirty="0"/>
              <a:t> </a:t>
            </a:r>
            <a:r>
              <a:rPr lang="en-US" altLang="en-US" i="1" dirty="0"/>
              <a:t>dept_name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187023477"/>
      </p:ext>
    </p:extLst>
  </p:cSld>
  <p:clrMapOvr>
    <a:masterClrMapping/>
  </p:clrMapOvr>
  <p:transition spd="slow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23393" cy="500170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An asterisk in the select clause denotes “all attributes”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 with  no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ja-JP" dirty="0"/>
              <a:t>'</a:t>
            </a:r>
            <a:r>
              <a:rPr lang="en-US" altLang="en-US" dirty="0"/>
              <a:t>437</a:t>
            </a:r>
            <a:r>
              <a:rPr lang="en-US" altLang="ja-JP" dirty="0"/>
              <a:t>'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Results is a table with one column and a single row with value “437”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give the column a name using: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dirty="0"/>
              <a:t>                    </a:t>
            </a:r>
            <a:r>
              <a:rPr lang="en-US" altLang="en-US" b="1" dirty="0"/>
              <a:t>select </a:t>
            </a:r>
            <a:r>
              <a:rPr lang="en-US" altLang="en-US" dirty="0"/>
              <a:t>'437' </a:t>
            </a:r>
            <a:r>
              <a:rPr lang="en-US" altLang="en-US" b="1" dirty="0"/>
              <a:t>as </a:t>
            </a:r>
            <a:r>
              <a:rPr lang="en-US" altLang="en-US" i="1" dirty="0"/>
              <a:t>FOO</a:t>
            </a:r>
            <a:r>
              <a:rPr lang="en-US" altLang="en-US" dirty="0"/>
              <a:t>	</a:t>
            </a:r>
            <a:endParaRPr lang="en-US" altLang="en-US" i="1" dirty="0"/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with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en-US" dirty="0"/>
              <a:t>'A'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 is a table with one column and </a:t>
            </a:r>
            <a:r>
              <a:rPr lang="en-US" altLang="en-US" i="1" dirty="0"/>
              <a:t>N</a:t>
            </a:r>
            <a:r>
              <a:rPr lang="en-US" altLang="en-US" dirty="0"/>
              <a:t> rows (number of tuples in the </a:t>
            </a:r>
            <a:r>
              <a:rPr lang="en-US" altLang="en-US" i="1" dirty="0"/>
              <a:t>instructors</a:t>
            </a:r>
            <a:r>
              <a:rPr lang="en-US" altLang="en-US" dirty="0"/>
              <a:t> table), each row with value “A”</a:t>
            </a:r>
          </a:p>
        </p:txBody>
      </p:sp>
    </p:spTree>
    <p:extLst>
      <p:ext uri="{BB962C8B-B14F-4D97-AF65-F5344CB8AC3E}">
        <p14:creationId xmlns:p14="http://schemas.microsoft.com/office/powerpoint/2010/main" val="748522835"/>
      </p:ext>
    </p:extLst>
  </p:cSld>
  <p:clrMapOvr>
    <a:masterClrMapping/>
  </p:clrMapOvr>
  <p:transition spd="slow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201699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85536" cy="451402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select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clause can contain arithmetic expressions involving the operation, +, –,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r>
              <a:rPr lang="en-US" altLang="en-US" dirty="0"/>
              <a:t>, and /, and operating on constants or attributes of tuples.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The query: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b="1" dirty="0"/>
              <a:t>	                  select</a:t>
            </a:r>
            <a:r>
              <a:rPr lang="en-US" altLang="en-US" dirty="0"/>
              <a:t> </a:t>
            </a:r>
            <a:r>
              <a:rPr lang="en-US" altLang="en-US" i="1" dirty="0"/>
              <a:t>ID, name, salary/12</a:t>
            </a:r>
            <a:br>
              <a:rPr lang="en-US" altLang="en-US" dirty="0"/>
            </a:br>
            <a:r>
              <a:rPr lang="en-US" altLang="en-US" dirty="0"/>
              <a:t>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</a:t>
            </a:r>
            <a:r>
              <a:rPr lang="en-US" altLang="en-US" dirty="0"/>
              <a:t>would return a relation that is the same as the </a:t>
            </a:r>
            <a:r>
              <a:rPr lang="en-US" altLang="en-US" i="1" dirty="0"/>
              <a:t>instructor </a:t>
            </a:r>
            <a:r>
              <a:rPr lang="en-US" altLang="en-US" dirty="0"/>
              <a:t>relation, except that the value of the attribute </a:t>
            </a:r>
            <a:r>
              <a:rPr lang="en-US" altLang="en-US" i="1" dirty="0"/>
              <a:t>salary </a:t>
            </a:r>
            <a:r>
              <a:rPr lang="en-US" altLang="en-US" dirty="0"/>
              <a:t>is divided by 12.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rename “s</a:t>
            </a:r>
            <a:r>
              <a:rPr lang="en-US" altLang="en-US" i="1" dirty="0"/>
              <a:t>alary/12” </a:t>
            </a:r>
            <a:r>
              <a:rPr lang="en-US" altLang="en-US" dirty="0"/>
              <a:t>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        </a:t>
            </a:r>
            <a:r>
              <a:rPr lang="en-US" altLang="en-US" b="1" dirty="0"/>
              <a:t>select </a:t>
            </a:r>
            <a:r>
              <a:rPr lang="en-US" altLang="en-US" i="1" dirty="0"/>
              <a:t>ID, name, salary/12  </a:t>
            </a:r>
            <a:r>
              <a:rPr lang="en-US" altLang="en-US" b="1" dirty="0"/>
              <a:t>as </a:t>
            </a:r>
            <a:r>
              <a:rPr lang="en-US" altLang="en-US" i="1" dirty="0" err="1"/>
              <a:t>monthly_salary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endParaRPr lang="en-US" altLang="en-US" dirty="0"/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  <a:p>
            <a:pPr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59251238"/>
      </p:ext>
    </p:extLst>
  </p:cSld>
  <p:clrMapOvr>
    <a:masterClrMapping/>
  </p:clrMapOvr>
  <p:transition spd="slow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where Clause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692898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13112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where</a:t>
            </a:r>
            <a:r>
              <a:rPr lang="en-US" altLang="en-US" b="1" dirty="0"/>
              <a:t> </a:t>
            </a:r>
            <a:r>
              <a:rPr lang="en-US" altLang="en-US" dirty="0"/>
              <a:t>clause specifies conditions that the result must satisfy</a:t>
            </a:r>
          </a:p>
          <a:p>
            <a:pPr lvl="1">
              <a:tabLst>
                <a:tab pos="1311275" algn="l"/>
              </a:tabLst>
            </a:pPr>
            <a:r>
              <a:rPr lang="en-US" altLang="en-US" dirty="0"/>
              <a:t>Corresponds to the selection predicate of the relational algebra.  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</a:t>
            </a:r>
          </a:p>
          <a:p>
            <a:pPr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SQL allows the use of the logical connectives </a:t>
            </a:r>
            <a:r>
              <a:rPr lang="en-US" altLang="en-US" b="1" dirty="0"/>
              <a:t> and, or, </a:t>
            </a:r>
            <a:r>
              <a:rPr lang="en-US" altLang="en-US" dirty="0"/>
              <a:t>and </a:t>
            </a:r>
            <a:r>
              <a:rPr lang="en-US" altLang="en-US" b="1" dirty="0"/>
              <a:t>not </a:t>
            </a:r>
            <a:endParaRPr lang="en-US" altLang="en-US" dirty="0"/>
          </a:p>
          <a:p>
            <a:pPr>
              <a:tabLst>
                <a:tab pos="1311275" algn="l"/>
              </a:tabLst>
            </a:pPr>
            <a:r>
              <a:rPr lang="en-US" altLang="en-US" dirty="0"/>
              <a:t>The operands of the logical connectives can be expressions involving the comparison operators &lt;, &lt;=, &gt;, &gt;=, =, and &lt;&gt;.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Comparisons can be applied to results of arithmetic expressions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 with salary &gt; 80000</a:t>
            </a:r>
          </a:p>
          <a:p>
            <a:pPr lvl="1"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  <a:r>
              <a:rPr lang="en-US" altLang="ja-JP" i="1" dirty="0"/>
              <a:t>  </a:t>
            </a:r>
            <a:r>
              <a:rPr lang="en-US" altLang="ja-JP" b="1" dirty="0"/>
              <a:t>and </a:t>
            </a:r>
            <a:r>
              <a:rPr lang="en-US" altLang="ja-JP" i="1" dirty="0"/>
              <a:t>salary </a:t>
            </a:r>
            <a:r>
              <a:rPr lang="en-US" altLang="ja-JP" dirty="0"/>
              <a:t>&gt; 80000</a:t>
            </a:r>
          </a:p>
          <a:p>
            <a:pPr>
              <a:buNone/>
              <a:tabLst>
                <a:tab pos="13112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40370191"/>
      </p:ext>
    </p:extLst>
  </p:cSld>
  <p:clrMapOvr>
    <a:masterClrMapping/>
  </p:clrMapOvr>
  <p:transition spd="slow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The from Clause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603292" cy="4867592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from</a:t>
            </a:r>
            <a:r>
              <a:rPr lang="en-US" altLang="en-US" b="1" dirty="0"/>
              <a:t> </a:t>
            </a:r>
            <a:r>
              <a:rPr lang="en-US" altLang="en-US" dirty="0"/>
              <a:t>clause lists the relations involved in the query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Corresponds to the Cartesian product operation of the relational algebra.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Find the Cartesian product </a:t>
            </a:r>
            <a:r>
              <a:rPr lang="en-US" altLang="en-US" i="1" dirty="0"/>
              <a:t>instructor X teaches</a:t>
            </a:r>
            <a:endParaRPr lang="en-US" altLang="en-US" dirty="0"/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b="1" dirty="0"/>
              <a:t>			select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instructor, teaches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generates every possible instructor – teaches pair, with all attributes from both relations.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For common attributes (e.g., </a:t>
            </a:r>
            <a:r>
              <a:rPr lang="en-US" altLang="en-US" i="1" dirty="0"/>
              <a:t>ID</a:t>
            </a:r>
            <a:r>
              <a:rPr lang="en-US" altLang="en-US" dirty="0"/>
              <a:t>), the attributes  in the resulting table are renamed using the  relation name (e.g., </a:t>
            </a:r>
            <a:r>
              <a:rPr lang="en-US" altLang="en-US" i="1" dirty="0"/>
              <a:t>instructor.ID</a:t>
            </a:r>
            <a:r>
              <a:rPr lang="en-US" altLang="en-US" dirty="0"/>
              <a:t>)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Cartesian product not very useful directly, but useful combined with where-clause condition (selection operation in relational algebra).</a:t>
            </a:r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i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398028322"/>
      </p:ext>
    </p:extLst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9"/>
            <a:ext cx="7629925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in the Art  department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 </a:t>
            </a:r>
            <a:r>
              <a:rPr lang="en-US" altLang="en-US" b="1" i="1" dirty="0"/>
              <a:t>and</a:t>
            </a:r>
            <a:r>
              <a:rPr lang="en-US" altLang="en-US" i="1" dirty="0"/>
              <a:t>  instructor. dept_name = </a:t>
            </a:r>
            <a:r>
              <a:rPr lang="en-US" altLang="en-US" dirty="0"/>
              <a:t>'Art'</a:t>
            </a:r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7228652"/>
      </p:ext>
    </p:extLst>
  </p:cSld>
  <p:clrMapOvr>
    <a:masterClrMapping/>
  </p:clrMapOvr>
  <p:transition spd="slow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89667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Rename Operation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55257"/>
            <a:ext cx="7760830" cy="340786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SQL allows renaming relations and attributes 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i="1" dirty="0"/>
              <a:t>		old-name </a:t>
            </a:r>
            <a:r>
              <a:rPr lang="en-US" altLang="en-US" b="1" dirty="0"/>
              <a:t>as</a:t>
            </a:r>
            <a:r>
              <a:rPr lang="en-US" altLang="en-US" i="1" dirty="0"/>
              <a:t> new-name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a higher salary than </a:t>
            </a:r>
            <a:br>
              <a:rPr lang="en-US" altLang="en-US" dirty="0"/>
            </a:br>
            <a:r>
              <a:rPr lang="en-US" altLang="en-US" dirty="0"/>
              <a:t>some instructor in 'Comp. Sci'.</a:t>
            </a:r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distinct </a:t>
            </a:r>
            <a:r>
              <a:rPr lang="en-US" altLang="en-US" i="1" dirty="0"/>
              <a:t>T.name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T, instructor </a:t>
            </a:r>
            <a:r>
              <a:rPr lang="en-US" altLang="en-US" b="1" dirty="0"/>
              <a:t>as </a:t>
            </a:r>
            <a:r>
              <a:rPr lang="en-US" altLang="en-US" i="1" dirty="0"/>
              <a:t>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T.salary</a:t>
            </a:r>
            <a:r>
              <a:rPr lang="en-US" altLang="en-US" i="1" dirty="0"/>
              <a:t> &gt; </a:t>
            </a:r>
            <a:r>
              <a:rPr lang="en-US" altLang="en-US" i="1" dirty="0" err="1"/>
              <a:t>S.salary</a:t>
            </a:r>
            <a:r>
              <a:rPr lang="en-US" altLang="en-US" i="1" dirty="0"/>
              <a:t> </a:t>
            </a:r>
            <a:r>
              <a:rPr lang="en-US" altLang="en-US" b="1" dirty="0"/>
              <a:t>and </a:t>
            </a:r>
            <a:r>
              <a:rPr lang="en-US" altLang="en-US" i="1" dirty="0" err="1"/>
              <a:t>S.dept_name</a:t>
            </a:r>
            <a:r>
              <a:rPr lang="en-US" altLang="en-US" i="1" dirty="0"/>
              <a:t> = 'Comp. Sci.’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Keyword </a:t>
            </a:r>
            <a:r>
              <a:rPr lang="en-US" altLang="en-US" b="1" dirty="0"/>
              <a:t>as</a:t>
            </a:r>
            <a:r>
              <a:rPr lang="en-US" altLang="en-US" dirty="0"/>
              <a:t> is optional and may be omitted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 ≡ instructor</a:t>
            </a:r>
            <a:r>
              <a:rPr lang="en-US" altLang="en-US" b="1" dirty="0"/>
              <a:t> </a:t>
            </a:r>
            <a:r>
              <a:rPr lang="en-US" altLang="en-US" i="1" dirty="0"/>
              <a:t>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08497851"/>
      </p:ext>
    </p:extLst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Self Join Example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692898" cy="357524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Relation </a:t>
            </a:r>
            <a:r>
              <a:rPr lang="en-US" altLang="en-US" i="1" dirty="0" err="1"/>
              <a:t>emp</a:t>
            </a:r>
            <a:r>
              <a:rPr lang="en-US" altLang="en-US" i="1" dirty="0"/>
              <a:t>-super</a:t>
            </a:r>
          </a:p>
          <a:p>
            <a:pPr>
              <a:tabLst>
                <a:tab pos="2055813" algn="l"/>
              </a:tabLst>
            </a:pPr>
            <a:endParaRPr lang="en-US" altLang="en-US" i="1" dirty="0"/>
          </a:p>
          <a:p>
            <a:pPr>
              <a:tabLst>
                <a:tab pos="2055813" algn="l"/>
              </a:tabLst>
            </a:pPr>
            <a:endParaRPr lang="en-US" altLang="en-US" i="1" dirty="0"/>
          </a:p>
          <a:p>
            <a:pPr>
              <a:tabLst>
                <a:tab pos="2055813" algn="l"/>
              </a:tabLst>
            </a:pPr>
            <a:endParaRPr lang="en-US" altLang="en-US" i="1" dirty="0"/>
          </a:p>
          <a:p>
            <a:pPr>
              <a:tabLst>
                <a:tab pos="2055813" algn="l"/>
              </a:tabLst>
            </a:pPr>
            <a:endParaRPr lang="en-US" altLang="en-US" i="1" dirty="0"/>
          </a:p>
          <a:p>
            <a:pPr>
              <a:buNone/>
              <a:tabLst>
                <a:tab pos="2055813" algn="l"/>
              </a:tabLst>
            </a:pPr>
            <a:endParaRPr lang="en-US" altLang="en-US" i="1" dirty="0"/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supervisor of “Bob”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supervisor of the supervisor of “Bob”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Can you find  ALL the supervisors (direct and indirect) of “Bob”?</a:t>
            </a:r>
          </a:p>
          <a:p>
            <a:pPr>
              <a:tabLst>
                <a:tab pos="2055813" algn="l"/>
              </a:tabLst>
            </a:pPr>
            <a:endParaRPr lang="en-US" altLang="en-US" dirty="0"/>
          </a:p>
          <a:p>
            <a:pPr>
              <a:tabLst>
                <a:tab pos="2055813" algn="l"/>
              </a:tabLst>
            </a:pPr>
            <a:endParaRPr lang="en-US" altLang="en-US" dirty="0"/>
          </a:p>
        </p:txBody>
      </p:sp>
      <p:pic>
        <p:nvPicPr>
          <p:cNvPr id="4" name="Picture 1" descr="C:\Users\as668\Desktop\Judi\3_100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86528" y="1658093"/>
            <a:ext cx="1784870" cy="12617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84531827"/>
      </p:ext>
    </p:extLst>
  </p:cSld>
  <p:clrMapOvr>
    <a:masterClrMapping/>
  </p:clrMapOvr>
  <p:transition spd="slow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04024"/>
            <a:ext cx="7638802" cy="4648136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includes a string-matching operator for comparisons on character strings.  The operator </a:t>
            </a:r>
            <a:r>
              <a:rPr lang="en-US" altLang="en-US" b="1" dirty="0"/>
              <a:t>like</a:t>
            </a:r>
            <a:r>
              <a:rPr lang="en-US" altLang="en-US" dirty="0"/>
              <a:t> uses patterns that are described using two special characters: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percent ( % ).  The % character matches any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underscore ( _ ).  The _ character matches any character.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Find the names of all instructors whose name includes the substring “</a:t>
            </a:r>
            <a:r>
              <a:rPr lang="en-US" altLang="en-US" dirty="0" err="1"/>
              <a:t>dar</a:t>
            </a:r>
            <a:r>
              <a:rPr lang="en-US" altLang="en-US" dirty="0"/>
              <a:t>”.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b="1" dirty="0"/>
              <a:t>		se</a:t>
            </a:r>
            <a:r>
              <a:rPr lang="en-US" altLang="en-US" dirty="0"/>
              <a:t>le</a:t>
            </a:r>
            <a:r>
              <a:rPr lang="en-US" altLang="en-US" b="1" dirty="0"/>
              <a:t>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</a:t>
            </a:r>
            <a:r>
              <a:rPr lang="en-US" altLang="en-US" b="1" i="1" dirty="0"/>
              <a:t> </a:t>
            </a:r>
            <a:r>
              <a:rPr lang="en-US" altLang="en-US" i="1" dirty="0"/>
              <a:t>name 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en-US" dirty="0"/>
              <a:t>%</a:t>
            </a:r>
            <a:r>
              <a:rPr lang="en-US" altLang="en-US" dirty="0" err="1"/>
              <a:t>dar</a:t>
            </a:r>
            <a:r>
              <a:rPr lang="en-US" altLang="en-US" dirty="0"/>
              <a:t>%</a:t>
            </a:r>
            <a:r>
              <a:rPr lang="en-US" altLang="en-US" dirty="0">
                <a:latin typeface="Century Gothic" panose="020B0502020202020204" pitchFamily="34" charset="0"/>
              </a:rPr>
              <a:t>'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Match the string “100%”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			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100 \%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r>
              <a:rPr lang="en-US" altLang="ja-JP" dirty="0"/>
              <a:t> </a:t>
            </a:r>
            <a:r>
              <a:rPr lang="en-US" altLang="ja-JP" b="1" dirty="0"/>
              <a:t>escape  </a:t>
            </a:r>
            <a:r>
              <a:rPr lang="en-US" altLang="ja-JP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\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endParaRPr lang="en-US" altLang="ja-JP" dirty="0"/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      in that above we use backslash (\) as the escape character.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34874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Entity-Relationship Modeling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6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391487337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 (Cont.)</a:t>
            </a:r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434616" cy="4379912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Patterns are case sensitive.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 matching examples: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'Intro%' matches any string beginning with “Intro”.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'%Comp%' matches any string containing “Comp” as a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_' matches any string of exactly three characters.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 %' matches any string of at least three characters.</a:t>
            </a:r>
          </a:p>
          <a:p>
            <a:pPr lvl="1">
              <a:buNone/>
              <a:tabLst>
                <a:tab pos="1889125" algn="l"/>
                <a:tab pos="2403475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supports a variety of string operations such as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concatenation (using “||”)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converting from upper to lower case (and vice versa)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finding string length, extracting substrings, etc.</a:t>
            </a:r>
          </a:p>
        </p:txBody>
      </p:sp>
    </p:spTree>
    <p:extLst>
      <p:ext uri="{BB962C8B-B14F-4D97-AF65-F5344CB8AC3E}">
        <p14:creationId xmlns:p14="http://schemas.microsoft.com/office/powerpoint/2010/main" val="20965073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Ordering the Display of Tuples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8076"/>
            <a:ext cx="7522211" cy="4085717"/>
          </a:xfrm>
        </p:spPr>
        <p:txBody>
          <a:bodyPr/>
          <a:lstStyle/>
          <a:p>
            <a:pPr>
              <a:tabLst>
                <a:tab pos="906463" algn="l"/>
              </a:tabLst>
            </a:pPr>
            <a:r>
              <a:rPr lang="en-US" altLang="en-US" dirty="0"/>
              <a:t>List in alphabetic order the names of all instructors </a:t>
            </a:r>
          </a:p>
          <a:p>
            <a:pPr>
              <a:buNone/>
              <a:tabLst>
                <a:tab pos="906463" algn="l"/>
              </a:tabLst>
            </a:pPr>
            <a:r>
              <a:rPr lang="en-US" altLang="en-US" dirty="0"/>
              <a:t>              </a:t>
            </a:r>
            <a:r>
              <a:rPr lang="en-US" altLang="en-US" b="1" dirty="0"/>
              <a:t>select distinct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  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dirty="0"/>
              <a:t>	</a:t>
            </a:r>
            <a:r>
              <a:rPr lang="en-US" altLang="en-US" b="1" dirty="0"/>
              <a:t>order by </a:t>
            </a:r>
            <a:r>
              <a:rPr lang="en-US" altLang="en-US" i="1" dirty="0"/>
              <a:t>name</a:t>
            </a:r>
            <a:endParaRPr lang="en-US" altLang="en-US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We may specify </a:t>
            </a:r>
            <a:r>
              <a:rPr lang="en-US" altLang="en-US" b="1" dirty="0" err="1">
                <a:solidFill>
                  <a:srgbClr val="002060"/>
                </a:solidFill>
              </a:rPr>
              <a:t>desc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for descending order or </a:t>
            </a:r>
            <a:r>
              <a:rPr lang="en-US" altLang="en-US" b="1" dirty="0" err="1">
                <a:solidFill>
                  <a:srgbClr val="002060"/>
                </a:solidFill>
              </a:rPr>
              <a:t>asc</a:t>
            </a:r>
            <a:r>
              <a:rPr lang="en-US" altLang="en-US" dirty="0"/>
              <a:t> for ascending order, for each attribute; ascending order is the default.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order by</a:t>
            </a:r>
            <a:r>
              <a:rPr lang="en-US" altLang="en-US" dirty="0"/>
              <a:t>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desc</a:t>
            </a:r>
            <a:endParaRPr lang="en-US" altLang="en-US" b="1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Can sort on multiple attributes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</a:t>
            </a:r>
            <a:r>
              <a:rPr lang="en-US" altLang="en-US" b="1" dirty="0"/>
              <a:t>order by </a:t>
            </a:r>
            <a:r>
              <a:rPr lang="en-US" altLang="en-US" dirty="0"/>
              <a:t>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name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1276158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Where Clause Predicates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90"/>
            <a:ext cx="7436866" cy="3624007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SQL includes a </a:t>
            </a:r>
            <a:r>
              <a:rPr lang="en-US" altLang="en-US" b="1" dirty="0">
                <a:solidFill>
                  <a:srgbClr val="002060"/>
                </a:solidFill>
              </a:rPr>
              <a:t>between</a:t>
            </a:r>
            <a:r>
              <a:rPr lang="en-US" altLang="en-US" dirty="0"/>
              <a:t> comparison operator</a:t>
            </a:r>
          </a:p>
          <a:p>
            <a:r>
              <a:rPr lang="en-US" altLang="en-US" dirty="0"/>
              <a:t>Example:  Find the names of all instructors with salary between $90,000 and $100,000 (that is, </a:t>
            </a:r>
            <a:r>
              <a:rPr lang="en-US" altLang="en-US" dirty="0">
                <a:latin typeface="Symbol" panose="05050102010706020507" pitchFamily="18" charset="2"/>
              </a:rPr>
              <a:t> </a:t>
            </a:r>
            <a:r>
              <a:rPr lang="en-US" altLang="en-US" dirty="0"/>
              <a:t>$90,000 and </a:t>
            </a:r>
            <a:r>
              <a:rPr lang="en-US" altLang="en-US" dirty="0">
                <a:latin typeface="Symbol" panose="05050102010706020507" pitchFamily="18" charset="2"/>
              </a:rPr>
              <a:t> </a:t>
            </a:r>
            <a:r>
              <a:rPr lang="en-US" altLang="en-US" dirty="0"/>
              <a:t>$100,000)</a:t>
            </a:r>
          </a:p>
          <a:p>
            <a:pPr lvl="1"/>
            <a:r>
              <a:rPr lang="en-US" altLang="en-US" b="1" dirty="0"/>
              <a:t>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dirty="0"/>
            </a:b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between </a:t>
            </a:r>
            <a:r>
              <a:rPr lang="en-US" altLang="en-US" dirty="0"/>
              <a:t>90000 </a:t>
            </a:r>
            <a:r>
              <a:rPr lang="en-US" altLang="en-US" b="1" dirty="0"/>
              <a:t>and </a:t>
            </a:r>
            <a:r>
              <a:rPr lang="en-US" altLang="en-US" dirty="0"/>
              <a:t>100000</a:t>
            </a:r>
          </a:p>
          <a:p>
            <a:r>
              <a:rPr lang="en-US" altLang="en-US" dirty="0"/>
              <a:t>Tuple comparison</a:t>
            </a:r>
          </a:p>
          <a:p>
            <a:pPr lvl="1"/>
            <a:r>
              <a:rPr kumimoji="0" lang="en-US" altLang="en-US" b="1" dirty="0"/>
              <a:t>select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 err="1"/>
              <a:t>course_id</a:t>
            </a:r>
            <a:br>
              <a:rPr kumimoji="0" lang="en-US" altLang="en-US" i="1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teaches</a:t>
            </a:r>
            <a:br>
              <a:rPr kumimoji="0" lang="en-US" altLang="en-US" i="1" dirty="0"/>
            </a:br>
            <a:r>
              <a:rPr kumimoji="0" lang="en-US" altLang="en-US" b="1" dirty="0"/>
              <a:t>where </a:t>
            </a:r>
            <a:r>
              <a:rPr kumimoji="0" lang="en-US" altLang="en-US" dirty="0"/>
              <a:t>(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dept_name</a:t>
            </a:r>
            <a:r>
              <a:rPr kumimoji="0" lang="en-US" altLang="en-US" dirty="0"/>
              <a:t>) = (</a:t>
            </a:r>
            <a:r>
              <a:rPr kumimoji="0" lang="en-US" altLang="en-US" i="1" dirty="0"/>
              <a:t>teaches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'Biology');</a:t>
            </a:r>
          </a:p>
          <a:p>
            <a:pPr lvl="1"/>
            <a:endParaRPr kumimoji="0" lang="en-US" altLang="en-US" dirty="0">
              <a:latin typeface="Times New Roman" panose="02020603050405020304" pitchFamily="18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23584994"/>
      </p:ext>
    </p:extLst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Null Values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612169" cy="4648136"/>
          </a:xfrm>
        </p:spPr>
        <p:txBody>
          <a:bodyPr/>
          <a:lstStyle/>
          <a:p>
            <a:r>
              <a:rPr lang="en-US" altLang="en-US" dirty="0"/>
              <a:t>It is possible for tuples to have a null value, denoted by </a:t>
            </a:r>
            <a:r>
              <a:rPr lang="en-US" altLang="en-US" b="1" dirty="0"/>
              <a:t>null</a:t>
            </a:r>
            <a:r>
              <a:rPr lang="en-US" altLang="en-US" dirty="0"/>
              <a:t>, for some of their attributes</a:t>
            </a:r>
          </a:p>
          <a:p>
            <a:r>
              <a:rPr lang="en-US" altLang="en-US" b="1" dirty="0"/>
              <a:t>null</a:t>
            </a:r>
            <a:r>
              <a:rPr lang="en-US" altLang="en-US" dirty="0"/>
              <a:t> signifies an unknown value or that a value does not exist.</a:t>
            </a:r>
          </a:p>
          <a:p>
            <a:r>
              <a:rPr lang="en-US" altLang="en-US" dirty="0"/>
              <a:t>The result of any arithmetic expression involving </a:t>
            </a:r>
            <a:r>
              <a:rPr lang="en-US" altLang="en-US" b="1" dirty="0"/>
              <a:t>null</a:t>
            </a:r>
            <a:r>
              <a:rPr lang="en-US" altLang="en-US" dirty="0"/>
              <a:t> is </a:t>
            </a:r>
            <a:r>
              <a:rPr lang="en-US" altLang="en-US" b="1" dirty="0"/>
              <a:t>null</a:t>
            </a:r>
          </a:p>
          <a:p>
            <a:pPr lvl="1"/>
            <a:r>
              <a:rPr lang="en-US" altLang="en-US" dirty="0"/>
              <a:t>Example:  5 + </a:t>
            </a:r>
            <a:r>
              <a:rPr lang="en-US" altLang="en-US" b="1" dirty="0"/>
              <a:t>null</a:t>
            </a:r>
            <a:r>
              <a:rPr lang="en-US" altLang="en-US" dirty="0"/>
              <a:t>  returns </a:t>
            </a:r>
            <a:r>
              <a:rPr lang="en-US" altLang="en-US" b="1" dirty="0"/>
              <a:t>null</a:t>
            </a:r>
          </a:p>
          <a:p>
            <a:r>
              <a:rPr lang="en-US" altLang="en-US" dirty="0"/>
              <a:t>The predicate  </a:t>
            </a:r>
            <a:r>
              <a:rPr lang="en-US" altLang="en-US" b="1" dirty="0"/>
              <a:t>is null</a:t>
            </a:r>
            <a:r>
              <a:rPr lang="en-US" altLang="en-US" dirty="0"/>
              <a:t> can be used to check for null values.</a:t>
            </a:r>
          </a:p>
          <a:p>
            <a:pPr lvl="1"/>
            <a:r>
              <a:rPr lang="en-US" altLang="en-US" dirty="0"/>
              <a:t>Example: Find all instructors whose salary is null</a:t>
            </a:r>
            <a:r>
              <a:rPr lang="en-US" altLang="en-US" i="1" dirty="0"/>
              <a:t>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is null</a:t>
            </a:r>
            <a:endParaRPr lang="en-US" altLang="en-US" dirty="0"/>
          </a:p>
          <a:p>
            <a:r>
              <a:rPr lang="en-US" altLang="en-US" dirty="0"/>
              <a:t>The predicate </a:t>
            </a:r>
            <a:r>
              <a:rPr lang="en-US" altLang="en-US" b="1" dirty="0"/>
              <a:t>is not null </a:t>
            </a:r>
            <a:r>
              <a:rPr lang="en-US" altLang="en-US" dirty="0"/>
              <a:t>succeeds if the value on which it is applied is not null.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58157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538" y="120650"/>
            <a:ext cx="8077200" cy="609600"/>
          </a:xfrm>
        </p:spPr>
        <p:txBody>
          <a:bodyPr/>
          <a:lstStyle/>
          <a:p>
            <a:r>
              <a:rPr lang="en-US" altLang="en-US" dirty="0"/>
              <a:t>Null Values (Cont.)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7" y="1106489"/>
            <a:ext cx="7563776" cy="4818824"/>
          </a:xfrm>
        </p:spPr>
        <p:txBody>
          <a:bodyPr/>
          <a:lstStyle/>
          <a:p>
            <a:r>
              <a:rPr lang="en-US" altLang="en-US" dirty="0"/>
              <a:t>SQL treats as </a:t>
            </a:r>
            <a:r>
              <a:rPr lang="en-US" altLang="en-US" b="1" dirty="0"/>
              <a:t>unknown</a:t>
            </a:r>
            <a:r>
              <a:rPr lang="en-US" altLang="en-US" dirty="0"/>
              <a:t> the result of any comparison involving a null value (other than predicates </a:t>
            </a:r>
            <a:r>
              <a:rPr lang="en-US" altLang="en-US" b="1" dirty="0"/>
              <a:t>is null </a:t>
            </a:r>
            <a:r>
              <a:rPr lang="en-US" altLang="en-US" dirty="0"/>
              <a:t>and  </a:t>
            </a:r>
            <a:r>
              <a:rPr lang="en-US" altLang="en-US" b="1" dirty="0"/>
              <a:t>is not null</a:t>
            </a:r>
            <a:r>
              <a:rPr lang="en-US" altLang="en-US" dirty="0"/>
              <a:t>).</a:t>
            </a:r>
          </a:p>
          <a:p>
            <a:pPr lvl="1"/>
            <a:r>
              <a:rPr lang="en-US" altLang="en-US" dirty="0"/>
              <a:t>Example</a:t>
            </a:r>
            <a:r>
              <a:rPr lang="en-US" altLang="en-US" i="1" dirty="0"/>
              <a:t>: 5 &lt; </a:t>
            </a:r>
            <a:r>
              <a:rPr lang="en-US" altLang="en-US" b="1" dirty="0"/>
              <a:t>null</a:t>
            </a:r>
            <a:r>
              <a:rPr lang="en-US" altLang="en-US" i="1" dirty="0"/>
              <a:t>   </a:t>
            </a:r>
            <a:r>
              <a:rPr lang="en-US" altLang="en-US" dirty="0"/>
              <a:t>or</a:t>
            </a:r>
            <a:r>
              <a:rPr lang="en-US" altLang="en-US" i="1" dirty="0"/>
              <a:t>   </a:t>
            </a:r>
            <a:r>
              <a:rPr lang="en-US" altLang="en-US" b="1" dirty="0"/>
              <a:t>null</a:t>
            </a:r>
            <a:r>
              <a:rPr lang="en-US" altLang="en-US" i="1" dirty="0"/>
              <a:t> &lt;&gt; </a:t>
            </a:r>
            <a:r>
              <a:rPr lang="en-US" altLang="en-US" b="1" dirty="0"/>
              <a:t>null</a:t>
            </a:r>
            <a:r>
              <a:rPr lang="en-US" altLang="en-US" i="1" dirty="0"/>
              <a:t>    </a:t>
            </a:r>
            <a:r>
              <a:rPr lang="en-US" altLang="en-US" dirty="0"/>
              <a:t>or</a:t>
            </a:r>
            <a:r>
              <a:rPr lang="en-US" altLang="en-US" i="1" dirty="0"/>
              <a:t>    </a:t>
            </a:r>
            <a:r>
              <a:rPr lang="en-US" altLang="en-US" b="1" dirty="0"/>
              <a:t>null</a:t>
            </a:r>
            <a:r>
              <a:rPr lang="en-US" altLang="en-US" i="1" dirty="0"/>
              <a:t> = </a:t>
            </a:r>
            <a:r>
              <a:rPr lang="en-US" altLang="en-US" b="1" dirty="0"/>
              <a:t>null</a:t>
            </a:r>
            <a:endParaRPr lang="en-US" altLang="en-US" dirty="0"/>
          </a:p>
          <a:p>
            <a:r>
              <a:rPr lang="en-US" altLang="en-US" dirty="0"/>
              <a:t>The predicate in a </a:t>
            </a:r>
            <a:r>
              <a:rPr lang="en-US" altLang="en-US" b="1" dirty="0"/>
              <a:t>where</a:t>
            </a:r>
            <a:r>
              <a:rPr lang="en-US" altLang="en-US" dirty="0"/>
              <a:t> clause can involve Boolean operations (</a:t>
            </a:r>
            <a:r>
              <a:rPr lang="en-US" altLang="en-US" b="1" dirty="0"/>
              <a:t>and</a:t>
            </a:r>
            <a:r>
              <a:rPr lang="en-US" altLang="en-US" dirty="0"/>
              <a:t>, </a:t>
            </a:r>
            <a:r>
              <a:rPr lang="en-US" altLang="en-US" b="1" dirty="0"/>
              <a:t>or</a:t>
            </a:r>
            <a:r>
              <a:rPr lang="en-US" altLang="en-US" dirty="0"/>
              <a:t>, </a:t>
            </a:r>
            <a:r>
              <a:rPr lang="en-US" altLang="en-US" b="1" dirty="0"/>
              <a:t>not</a:t>
            </a:r>
            <a:r>
              <a:rPr lang="en-US" altLang="en-US" dirty="0"/>
              <a:t>); thus the definitions of the Boolean operations need to be  extended to deal with the value </a:t>
            </a:r>
            <a:r>
              <a:rPr lang="en-US" altLang="en-US" b="1" dirty="0"/>
              <a:t>unknown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b="1" dirty="0"/>
              <a:t>and </a:t>
            </a:r>
            <a:r>
              <a:rPr lang="en-US" altLang="en-US" dirty="0"/>
              <a:t>:</a:t>
            </a:r>
            <a:r>
              <a:rPr lang="en-US" altLang="en-US" i="1" dirty="0"/>
              <a:t> (true</a:t>
            </a:r>
            <a:r>
              <a:rPr lang="en-US" altLang="en-US" b="1" dirty="0"/>
              <a:t> and </a:t>
            </a:r>
            <a:r>
              <a:rPr lang="en-US" altLang="en-US" i="1" dirty="0"/>
              <a:t>unknown)  = unknown,    </a:t>
            </a:r>
            <a:br>
              <a:rPr lang="en-US" altLang="en-US" i="1" dirty="0"/>
            </a:br>
            <a:r>
              <a:rPr lang="en-US" altLang="en-US" i="1" dirty="0"/>
              <a:t>          (false</a:t>
            </a:r>
            <a:r>
              <a:rPr lang="en-US" altLang="en-US" b="1" dirty="0"/>
              <a:t> and </a:t>
            </a:r>
            <a:r>
              <a:rPr lang="en-US" altLang="en-US" i="1" dirty="0"/>
              <a:t>unknown) = false,</a:t>
            </a:r>
            <a:br>
              <a:rPr lang="en-US" altLang="en-US" i="1" dirty="0"/>
            </a:br>
            <a:r>
              <a:rPr lang="en-US" altLang="en-US" i="1" dirty="0"/>
              <a:t>          (unknown </a:t>
            </a:r>
            <a:r>
              <a:rPr lang="en-US" altLang="en-US" b="1" dirty="0"/>
              <a:t>and</a:t>
            </a:r>
            <a:r>
              <a:rPr lang="en-US" altLang="en-US" i="1" dirty="0"/>
              <a:t> unknown) = unknown</a:t>
            </a:r>
            <a:endParaRPr lang="en-US" altLang="en-US" dirty="0"/>
          </a:p>
          <a:p>
            <a:pPr lvl="1"/>
            <a:r>
              <a:rPr lang="en-US" altLang="en-US" b="1" dirty="0"/>
              <a:t>or:    </a:t>
            </a:r>
            <a:r>
              <a:rPr lang="en-US" altLang="en-US" dirty="0"/>
              <a:t>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true</a:t>
            </a:r>
            <a:r>
              <a:rPr lang="en-US" altLang="en-US" dirty="0"/>
              <a:t>)   = </a:t>
            </a:r>
            <a:r>
              <a:rPr lang="en-US" altLang="en-US" i="1" dirty="0"/>
              <a:t>true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false</a:t>
            </a:r>
            <a:r>
              <a:rPr lang="en-US" altLang="en-US" dirty="0"/>
              <a:t>)  = </a:t>
            </a:r>
            <a:r>
              <a:rPr lang="en-US" altLang="en-US" i="1" dirty="0"/>
              <a:t>unknown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 </a:t>
            </a:r>
            <a:r>
              <a:rPr lang="en-US" altLang="en-US" b="1" dirty="0"/>
              <a:t>or</a:t>
            </a:r>
            <a:r>
              <a:rPr lang="en-US" altLang="en-US" i="1" dirty="0"/>
              <a:t> unknown) = unknown</a:t>
            </a:r>
          </a:p>
          <a:p>
            <a:r>
              <a:rPr lang="en-US" altLang="en-US" dirty="0"/>
              <a:t>Result of </a:t>
            </a:r>
            <a:r>
              <a:rPr lang="en-US" altLang="en-US" b="1" dirty="0"/>
              <a:t>where </a:t>
            </a:r>
            <a:r>
              <a:rPr lang="en-US" altLang="en-US" dirty="0"/>
              <a:t>clause predicate is treated as </a:t>
            </a:r>
            <a:r>
              <a:rPr lang="en-US" altLang="en-US" i="1" dirty="0"/>
              <a:t>false </a:t>
            </a:r>
            <a:r>
              <a:rPr lang="en-US" altLang="en-US" dirty="0"/>
              <a:t>if it evaluates to </a:t>
            </a:r>
            <a:r>
              <a:rPr lang="en-US" altLang="en-US" i="1" dirty="0"/>
              <a:t>unknown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441588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Aggregate Functions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8"/>
            <a:ext cx="7253986" cy="3795204"/>
          </a:xfrm>
        </p:spPr>
        <p:txBody>
          <a:bodyPr/>
          <a:lstStyle/>
          <a:p>
            <a:pPr>
              <a:tabLst>
                <a:tab pos="2222500" algn="l"/>
              </a:tabLst>
            </a:pPr>
            <a:r>
              <a:rPr lang="en-US" altLang="en-US" dirty="0"/>
              <a:t>These functions operate on the multiset of values of a column of a relation, and return a value</a:t>
            </a:r>
          </a:p>
          <a:p>
            <a:pPr>
              <a:buNone/>
              <a:tabLst>
                <a:tab pos="2222500" algn="l"/>
              </a:tabLst>
            </a:pPr>
            <a:r>
              <a:rPr lang="en-US" altLang="en-US" dirty="0"/>
              <a:t>		</a:t>
            </a:r>
            <a:r>
              <a:rPr lang="en-US" altLang="en-US" b="1" dirty="0" err="1"/>
              <a:t>avg</a:t>
            </a:r>
            <a:r>
              <a:rPr lang="en-US" altLang="en-US" b="1" dirty="0"/>
              <a:t>: </a:t>
            </a:r>
            <a:r>
              <a:rPr lang="en-US" altLang="en-US" dirty="0"/>
              <a:t>average value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min:  </a:t>
            </a:r>
            <a:r>
              <a:rPr lang="en-US" altLang="en-US" dirty="0"/>
              <a:t>minimum value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max:  </a:t>
            </a:r>
            <a:r>
              <a:rPr lang="en-US" altLang="en-US" dirty="0"/>
              <a:t>maximum value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sum:  </a:t>
            </a:r>
            <a:r>
              <a:rPr lang="en-US" altLang="en-US" dirty="0"/>
              <a:t>sum of values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count:  </a:t>
            </a:r>
            <a:r>
              <a:rPr lang="en-US" altLang="en-US" dirty="0"/>
              <a:t>number of values</a:t>
            </a:r>
          </a:p>
        </p:txBody>
      </p:sp>
    </p:spTree>
    <p:extLst>
      <p:ext uri="{BB962C8B-B14F-4D97-AF65-F5344CB8AC3E}">
        <p14:creationId xmlns:p14="http://schemas.microsoft.com/office/powerpoint/2010/main" val="41544829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Aggregate Functions Examples</a:t>
            </a:r>
          </a:p>
        </p:txBody>
      </p:sp>
      <p:sp>
        <p:nvSpPr>
          <p:cNvPr id="368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8076"/>
            <a:ext cx="7681913" cy="4805045"/>
          </a:xfrm>
        </p:spPr>
        <p:txBody>
          <a:bodyPr/>
          <a:lstStyle/>
          <a:p>
            <a:pPr>
              <a:tabLst>
                <a:tab pos="1711325" algn="l"/>
              </a:tabLst>
            </a:pPr>
            <a:r>
              <a:rPr lang="en-US" altLang="en-US" dirty="0"/>
              <a:t>Find the average salary of instructors in the Computer Science department </a:t>
            </a:r>
          </a:p>
          <a:p>
            <a:pPr lvl="1">
              <a:tabLst>
                <a:tab pos="1711325" algn="l"/>
              </a:tabLst>
            </a:pPr>
            <a:r>
              <a:rPr lang="en-US" altLang="en-US" b="1" dirty="0"/>
              <a:t>select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dept_name</a:t>
            </a:r>
            <a:r>
              <a:rPr lang="en-US" altLang="en-US" dirty="0"/>
              <a:t>= 'Comp. Sci.';</a:t>
            </a:r>
          </a:p>
          <a:p>
            <a:pPr>
              <a:tabLst>
                <a:tab pos="1711325" algn="l"/>
              </a:tabLst>
            </a:pPr>
            <a:r>
              <a:rPr kumimoji="0" lang="en-US" altLang="en-US" dirty="0"/>
              <a:t>Find the total number of instructors who teach a course in the Spring 2018 semester</a:t>
            </a:r>
          </a:p>
          <a:p>
            <a:pPr lvl="1">
              <a:tabLst>
                <a:tab pos="1711325" algn="l"/>
              </a:tabLst>
            </a:pPr>
            <a:r>
              <a:rPr kumimoji="0" lang="en-US" altLang="en-US" b="1" dirty="0"/>
              <a:t>select count </a:t>
            </a:r>
            <a:r>
              <a:rPr kumimoji="0" lang="en-US" altLang="en-US" dirty="0"/>
              <a:t>(</a:t>
            </a:r>
            <a:r>
              <a:rPr kumimoji="0" lang="en-US" altLang="en-US" b="1" dirty="0"/>
              <a:t>distinct 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)</a:t>
            </a:r>
            <a:br>
              <a:rPr kumimoji="0" lang="en-US" altLang="en-US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teaches</a:t>
            </a:r>
            <a:br>
              <a:rPr kumimoji="0" lang="en-US" altLang="en-US" i="1" dirty="0"/>
            </a:br>
            <a:r>
              <a:rPr kumimoji="0" lang="en-US" altLang="en-US" b="1" dirty="0"/>
              <a:t>where </a:t>
            </a:r>
            <a:r>
              <a:rPr kumimoji="0" lang="en-US" altLang="en-US" i="1" dirty="0"/>
              <a:t>semester </a:t>
            </a:r>
            <a:r>
              <a:rPr kumimoji="0" lang="en-US" altLang="en-US" dirty="0"/>
              <a:t>= 'Spring' </a:t>
            </a:r>
            <a:r>
              <a:rPr kumimoji="0" lang="en-US" altLang="en-US" b="1" dirty="0"/>
              <a:t>and </a:t>
            </a:r>
            <a:r>
              <a:rPr kumimoji="0" lang="en-US" altLang="en-US" i="1" dirty="0"/>
              <a:t>year </a:t>
            </a:r>
            <a:r>
              <a:rPr kumimoji="0" lang="en-US" altLang="en-US" dirty="0"/>
              <a:t>= 2018;</a:t>
            </a:r>
          </a:p>
          <a:p>
            <a:pPr>
              <a:tabLst>
                <a:tab pos="1711325" algn="l"/>
              </a:tabLst>
            </a:pPr>
            <a:r>
              <a:rPr kumimoji="0" lang="en-US" altLang="en-US" dirty="0"/>
              <a:t>Find the number of tuples in the </a:t>
            </a:r>
            <a:r>
              <a:rPr kumimoji="0" lang="en-US" altLang="en-US" i="1" dirty="0"/>
              <a:t>course </a:t>
            </a:r>
            <a:r>
              <a:rPr kumimoji="0" lang="en-US" altLang="en-US" dirty="0"/>
              <a:t>relation</a:t>
            </a:r>
          </a:p>
          <a:p>
            <a:pPr lvl="1">
              <a:tabLst>
                <a:tab pos="1711325" algn="l"/>
              </a:tabLst>
            </a:pPr>
            <a:r>
              <a:rPr kumimoji="0" lang="en-US" altLang="en-US" b="1" dirty="0"/>
              <a:t>select count </a:t>
            </a:r>
            <a:r>
              <a:rPr kumimoji="0" lang="en-US" altLang="en-US" dirty="0"/>
              <a:t>(*)</a:t>
            </a:r>
            <a:br>
              <a:rPr kumimoji="0" lang="en-US" altLang="en-US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course</a:t>
            </a:r>
            <a:r>
              <a:rPr kumimoji="0" lang="en-US" altLang="en-US" dirty="0"/>
              <a:t>;</a:t>
            </a:r>
          </a:p>
          <a:p>
            <a:pPr lvl="1">
              <a:buNone/>
              <a:tabLst>
                <a:tab pos="1711325" algn="l"/>
              </a:tabLst>
            </a:pPr>
            <a:endParaRPr kumimoji="0" lang="en-US" altLang="en-US" dirty="0"/>
          </a:p>
          <a:p>
            <a:pPr>
              <a:tabLst>
                <a:tab pos="1711325" algn="l"/>
              </a:tabLst>
            </a:pPr>
            <a:endParaRPr lang="en-US" altLang="en-US" dirty="0"/>
          </a:p>
        </p:txBody>
      </p:sp>
      <p:sp>
        <p:nvSpPr>
          <p:cNvPr id="36867" name="Text Box 4"/>
          <p:cNvSpPr txBox="1">
            <a:spLocks noChangeArrowheads="1"/>
          </p:cNvSpPr>
          <p:nvPr/>
        </p:nvSpPr>
        <p:spPr bwMode="auto">
          <a:xfrm>
            <a:off x="2282826" y="2813051"/>
            <a:ext cx="768191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800">
                <a:solidFill>
                  <a:srgbClr val="000000"/>
                </a:solidFill>
              </a:rPr>
              <a:t>   </a:t>
            </a:r>
            <a:endParaRPr lang="en-US" alt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21985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Aggregate Functions – Group By</a:t>
            </a:r>
          </a:p>
        </p:txBody>
      </p:sp>
      <p:sp>
        <p:nvSpPr>
          <p:cNvPr id="378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23939"/>
            <a:ext cx="7900162" cy="1292542"/>
          </a:xfrm>
        </p:spPr>
        <p:txBody>
          <a:bodyPr/>
          <a:lstStyle/>
          <a:p>
            <a:pPr>
              <a:tabLst>
                <a:tab pos="625475" algn="l"/>
              </a:tabLst>
            </a:pPr>
            <a:r>
              <a:rPr lang="en-US" altLang="en-US" dirty="0"/>
              <a:t>Find the average salary of instructors in each department</a:t>
            </a:r>
          </a:p>
          <a:p>
            <a:pPr lvl="1">
              <a:tabLst>
                <a:tab pos="625475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 </a:t>
            </a:r>
            <a:r>
              <a:rPr lang="en-US" altLang="en-US" b="1" dirty="0"/>
              <a:t>as</a:t>
            </a:r>
            <a:r>
              <a:rPr lang="en-US" altLang="en-US" dirty="0"/>
              <a:t> </a:t>
            </a:r>
            <a:r>
              <a:rPr lang="en-US" altLang="en-US" i="1" dirty="0" err="1"/>
              <a:t>avg_salary</a:t>
            </a:r>
            <a:br>
              <a:rPr lang="en-US" altLang="en-US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;</a:t>
            </a:r>
          </a:p>
          <a:p>
            <a:pPr lvl="1">
              <a:buNone/>
              <a:tabLst>
                <a:tab pos="625475" algn="l"/>
              </a:tabLst>
            </a:pPr>
            <a:endParaRPr lang="en-US" altLang="en-US" dirty="0"/>
          </a:p>
          <a:p>
            <a:pPr lvl="1">
              <a:tabLst>
                <a:tab pos="625475" algn="l"/>
              </a:tabLst>
            </a:pPr>
            <a:endParaRPr lang="en-US" altLang="en-US" dirty="0"/>
          </a:p>
          <a:p>
            <a:pPr lvl="1">
              <a:tabLst>
                <a:tab pos="625475" algn="l"/>
              </a:tabLst>
            </a:pPr>
            <a:endParaRPr lang="en-US" altLang="en-US" dirty="0"/>
          </a:p>
        </p:txBody>
      </p:sp>
      <p:pic>
        <p:nvPicPr>
          <p:cNvPr id="37891" name="Picture 4" descr="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2384" y="2514424"/>
            <a:ext cx="3225360" cy="290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0339" name="Picture 3" descr="C:\Users\as668\Desktop\Judi\3_14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498080" y="3128798"/>
            <a:ext cx="1852744" cy="18458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62388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Aggregation (Cont.)</a:t>
            </a:r>
          </a:p>
        </p:txBody>
      </p:sp>
      <p:sp>
        <p:nvSpPr>
          <p:cNvPr id="38914" name="Text Box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90"/>
            <a:ext cx="7656321" cy="3344099"/>
          </a:xfrm>
        </p:spPr>
        <p:txBody>
          <a:bodyPr/>
          <a:lstStyle/>
          <a:p>
            <a:r>
              <a:rPr lang="en-US" altLang="en-US" dirty="0"/>
              <a:t>Attributes in </a:t>
            </a:r>
            <a:r>
              <a:rPr lang="en-US" altLang="en-US" b="1" dirty="0"/>
              <a:t>select </a:t>
            </a:r>
            <a:r>
              <a:rPr lang="en-US" altLang="en-US" dirty="0"/>
              <a:t>clause outside of aggregate functions must appear in </a:t>
            </a:r>
            <a:r>
              <a:rPr lang="en-US" altLang="en-US" b="1" dirty="0"/>
              <a:t>group by</a:t>
            </a:r>
            <a:r>
              <a:rPr lang="en-US" altLang="en-US" dirty="0"/>
              <a:t> list</a:t>
            </a:r>
          </a:p>
          <a:p>
            <a:pPr lvl="1"/>
            <a:r>
              <a:rPr lang="en-US" altLang="en-US" dirty="0"/>
              <a:t>/* erroneous query */</a:t>
            </a:r>
            <a:br>
              <a:rPr lang="en-US" altLang="en-US" dirty="0"/>
            </a:br>
            <a:r>
              <a:rPr lang="en-US" altLang="en-US" b="1" dirty="0"/>
              <a:t>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i="1" dirty="0"/>
              <a:t>ID</a:t>
            </a:r>
            <a:r>
              <a:rPr lang="en-US" altLang="en-US" dirty="0"/>
              <a:t>,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;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708993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Rectangle 2"/>
          <p:cNvSpPr>
            <a:spLocks noGrp="1" noChangeArrowheads="1"/>
          </p:cNvSpPr>
          <p:nvPr>
            <p:ph type="title"/>
          </p:nvPr>
        </p:nvSpPr>
        <p:spPr>
          <a:xfrm>
            <a:off x="2447925" y="96838"/>
            <a:ext cx="8077200" cy="609600"/>
          </a:xfrm>
        </p:spPr>
        <p:txBody>
          <a:bodyPr/>
          <a:lstStyle/>
          <a:p>
            <a:r>
              <a:rPr lang="en-US" altLang="en-US" dirty="0"/>
              <a:t>Aggregate Functions – Having Clause</a:t>
            </a:r>
          </a:p>
        </p:txBody>
      </p:sp>
      <p:sp>
        <p:nvSpPr>
          <p:cNvPr id="399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14114" y="1193801"/>
            <a:ext cx="7829631" cy="3231895"/>
          </a:xfrm>
        </p:spPr>
        <p:txBody>
          <a:bodyPr/>
          <a:lstStyle/>
          <a:p>
            <a:pPr>
              <a:tabLst>
                <a:tab pos="1489075" algn="l"/>
              </a:tabLst>
            </a:pPr>
            <a:r>
              <a:rPr lang="en-US" altLang="en-US" dirty="0"/>
              <a:t>Find the names and average salaries of all departments whose average salary is greater than 42000</a:t>
            </a:r>
          </a:p>
          <a:p>
            <a:pPr>
              <a:tabLst>
                <a:tab pos="1489075" algn="l"/>
              </a:tabLst>
            </a:pPr>
            <a:endParaRPr lang="en-US" altLang="en-US" dirty="0"/>
          </a:p>
          <a:p>
            <a:pPr>
              <a:tabLst>
                <a:tab pos="1489075" algn="l"/>
              </a:tabLst>
            </a:pPr>
            <a:endParaRPr lang="en-US" altLang="en-US" dirty="0"/>
          </a:p>
          <a:p>
            <a:pPr>
              <a:tabLst>
                <a:tab pos="1489075" algn="l"/>
              </a:tabLst>
            </a:pPr>
            <a:endParaRPr lang="en-US" altLang="en-US" dirty="0"/>
          </a:p>
          <a:p>
            <a:pPr>
              <a:tabLst>
                <a:tab pos="1489075" algn="l"/>
              </a:tabLst>
            </a:pPr>
            <a:endParaRPr lang="en-US" altLang="en-US" sz="800" dirty="0"/>
          </a:p>
          <a:p>
            <a:pPr>
              <a:tabLst>
                <a:tab pos="1489075" algn="l"/>
              </a:tabLst>
            </a:pPr>
            <a:r>
              <a:rPr lang="en-US" altLang="en-US" dirty="0"/>
              <a:t>Note: predicates in the </a:t>
            </a:r>
            <a:r>
              <a:rPr lang="en-US" altLang="en-US" b="1" dirty="0"/>
              <a:t>having</a:t>
            </a:r>
            <a:r>
              <a:rPr lang="en-US" altLang="en-US" dirty="0"/>
              <a:t> clause are applied after the formation of groups whereas predicates in the </a:t>
            </a:r>
            <a:r>
              <a:rPr lang="en-US" altLang="en-US" b="1" dirty="0"/>
              <a:t>where</a:t>
            </a:r>
            <a:r>
              <a:rPr lang="en-US" altLang="en-US" dirty="0"/>
              <a:t> clause are applied before forming groups</a:t>
            </a:r>
          </a:p>
        </p:txBody>
      </p:sp>
      <p:sp>
        <p:nvSpPr>
          <p:cNvPr id="39940" name="Text Box 5"/>
          <p:cNvSpPr txBox="1">
            <a:spLocks noChangeArrowheads="1"/>
          </p:cNvSpPr>
          <p:nvPr/>
        </p:nvSpPr>
        <p:spPr bwMode="auto">
          <a:xfrm>
            <a:off x="3201988" y="1870711"/>
            <a:ext cx="5861050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b="1" dirty="0" err="1">
                <a:solidFill>
                  <a:srgbClr val="000000"/>
                </a:solidFill>
              </a:rPr>
              <a:t>avg</a:t>
            </a:r>
            <a:r>
              <a:rPr lang="en-US" altLang="en-US" sz="1700" b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salary</a:t>
            </a:r>
            <a:r>
              <a:rPr lang="en-US" altLang="en-US" sz="1700" dirty="0">
                <a:solidFill>
                  <a:srgbClr val="000000"/>
                </a:solidFill>
              </a:rPr>
              <a:t>) </a:t>
            </a:r>
            <a:r>
              <a:rPr lang="en-US" altLang="en-US" sz="1700" b="1" dirty="0">
                <a:solidFill>
                  <a:srgbClr val="000000"/>
                </a:solidFill>
              </a:rPr>
              <a:t>as</a:t>
            </a:r>
            <a:r>
              <a:rPr lang="en-US" altLang="en-US" sz="1700" dirty="0">
                <a:solidFill>
                  <a:srgbClr val="000000"/>
                </a:solidFill>
              </a:rPr>
              <a:t> </a:t>
            </a:r>
            <a:r>
              <a:rPr lang="en-US" altLang="en-US" sz="1700" i="1" dirty="0" err="1">
                <a:solidFill>
                  <a:srgbClr val="000000"/>
                </a:solidFill>
              </a:rPr>
              <a:t>avg_salary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from </a:t>
            </a:r>
            <a:r>
              <a:rPr lang="en-US" altLang="en-US" sz="1700" i="1" dirty="0">
                <a:solidFill>
                  <a:srgbClr val="000000"/>
                </a:solidFill>
              </a:rPr>
              <a:t>instructor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group by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having </a:t>
            </a:r>
            <a:r>
              <a:rPr lang="en-US" altLang="en-US" sz="1700" b="1" dirty="0" err="1">
                <a:solidFill>
                  <a:srgbClr val="000000"/>
                </a:solidFill>
              </a:rPr>
              <a:t>avg</a:t>
            </a:r>
            <a:r>
              <a:rPr lang="en-US" altLang="en-US" sz="1700" b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salary</a:t>
            </a:r>
            <a:r>
              <a:rPr lang="en-US" altLang="en-US" sz="1700" dirty="0">
                <a:solidFill>
                  <a:srgbClr val="000000"/>
                </a:solidFill>
              </a:rPr>
              <a:t>) &gt; 42000;</a:t>
            </a:r>
          </a:p>
        </p:txBody>
      </p:sp>
    </p:spTree>
    <p:extLst>
      <p:ext uri="{BB962C8B-B14F-4D97-AF65-F5344CB8AC3E}">
        <p14:creationId xmlns:p14="http://schemas.microsoft.com/office/powerpoint/2010/main" val="3680671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6: Database Design Using the E-R Model</a:t>
            </a:r>
          </a:p>
        </p:txBody>
      </p:sp>
    </p:spTree>
    <p:extLst>
      <p:ext uri="{BB962C8B-B14F-4D97-AF65-F5344CB8AC3E}">
        <p14:creationId xmlns:p14="http://schemas.microsoft.com/office/powerpoint/2010/main" val="3402623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Nested Subqueries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39814"/>
            <a:ext cx="7656559" cy="4922075"/>
          </a:xfrm>
        </p:spPr>
        <p:txBody>
          <a:bodyPr/>
          <a:lstStyle/>
          <a:p>
            <a:r>
              <a:rPr lang="en-US" altLang="en-US" dirty="0"/>
              <a:t>SQL provides a mechanism for the nesting of subqueries. A </a:t>
            </a:r>
            <a:r>
              <a:rPr lang="en-US" altLang="en-US" b="1" dirty="0">
                <a:solidFill>
                  <a:srgbClr val="002060"/>
                </a:solidFill>
              </a:rPr>
              <a:t>subquery</a:t>
            </a:r>
            <a:r>
              <a:rPr lang="en-US" altLang="en-US" dirty="0"/>
              <a:t> is a </a:t>
            </a:r>
            <a:r>
              <a:rPr lang="en-US" altLang="en-US" b="1" dirty="0"/>
              <a:t>select-from-where</a:t>
            </a:r>
            <a:r>
              <a:rPr lang="en-US" altLang="en-US" dirty="0"/>
              <a:t> expression that is nested within another query.</a:t>
            </a:r>
          </a:p>
          <a:p>
            <a:r>
              <a:rPr lang="en-US" altLang="en-US" dirty="0"/>
              <a:t>The nesting can be done in the following SQL query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select 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r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r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m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P</a:t>
            </a:r>
          </a:p>
          <a:p>
            <a:pPr>
              <a:buFont typeface="Monotype Sorts" charset="2"/>
              <a:buNone/>
            </a:pPr>
            <a:r>
              <a:rPr lang="en-US" altLang="en-US" sz="800" i="1" dirty="0"/>
              <a:t> </a:t>
            </a:r>
            <a:br>
              <a:rPr lang="en-US" altLang="en-US" i="1" dirty="0"/>
            </a:br>
            <a:r>
              <a:rPr lang="en-US" altLang="en-US" dirty="0"/>
              <a:t>as follows:</a:t>
            </a:r>
          </a:p>
          <a:p>
            <a:pPr lvl="1"/>
            <a:r>
              <a:rPr lang="en-US" altLang="en-US" b="1" dirty="0"/>
              <a:t>From clause: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i</a:t>
            </a:r>
            <a:r>
              <a:rPr lang="en-US" altLang="en-US" i="1" baseline="-25000" dirty="0"/>
              <a:t> </a:t>
            </a:r>
            <a:r>
              <a:rPr lang="en-US" altLang="en-US" dirty="0"/>
              <a:t> can be replaced by any valid subquery</a:t>
            </a:r>
          </a:p>
          <a:p>
            <a:pPr lvl="1"/>
            <a:r>
              <a:rPr lang="en-US" altLang="en-US" b="1" dirty="0"/>
              <a:t>Where clause: </a:t>
            </a:r>
            <a:r>
              <a:rPr lang="en-US" altLang="en-US" i="1" dirty="0"/>
              <a:t>P</a:t>
            </a:r>
            <a:r>
              <a:rPr lang="en-US" altLang="en-US" dirty="0"/>
              <a:t> can be replaced with an expression of the form: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                </a:t>
            </a:r>
            <a:r>
              <a:rPr lang="en-US" altLang="en-US" i="1" dirty="0"/>
              <a:t>B</a:t>
            </a:r>
            <a:r>
              <a:rPr lang="en-US" altLang="en-US" dirty="0"/>
              <a:t> &lt;operation&gt; (subquery)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     </a:t>
            </a:r>
            <a:r>
              <a:rPr lang="en-US" altLang="en-US" i="1" dirty="0"/>
              <a:t>B</a:t>
            </a:r>
            <a:r>
              <a:rPr lang="en-US" altLang="en-US" dirty="0"/>
              <a:t> is an attribute and &lt;operation&gt; to be defined later.</a:t>
            </a:r>
          </a:p>
          <a:p>
            <a:pPr lvl="1"/>
            <a:r>
              <a:rPr lang="en-US" altLang="en-US" b="1" dirty="0"/>
              <a:t>Select clause: </a:t>
            </a:r>
          </a:p>
          <a:p>
            <a:pPr marL="857250" lvl="2" indent="0">
              <a:buNone/>
            </a:pPr>
            <a:r>
              <a:rPr lang="en-US" altLang="en-US" i="1" dirty="0"/>
              <a:t>A</a:t>
            </a:r>
            <a:r>
              <a:rPr lang="en-US" altLang="en-US" i="1" baseline="-25000" dirty="0"/>
              <a:t>i   </a:t>
            </a:r>
            <a:r>
              <a:rPr lang="en-US" altLang="en-US" dirty="0"/>
              <a:t>can be replaced be a subquery that generates a single value.</a:t>
            </a:r>
          </a:p>
        </p:txBody>
      </p:sp>
    </p:spTree>
    <p:extLst>
      <p:ext uri="{BB962C8B-B14F-4D97-AF65-F5344CB8AC3E}">
        <p14:creationId xmlns:p14="http://schemas.microsoft.com/office/powerpoint/2010/main" val="404326064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Use of </a:t>
            </a:r>
            <a:r>
              <a:rPr lang="ja-JP" altLang="en-US" dirty="0"/>
              <a:t>“</a:t>
            </a:r>
            <a:r>
              <a:rPr lang="en-US" altLang="ja-JP" dirty="0"/>
              <a:t>exists</a:t>
            </a:r>
            <a:r>
              <a:rPr lang="ja-JP" altLang="en-US" dirty="0"/>
              <a:t>”</a:t>
            </a:r>
            <a:r>
              <a:rPr lang="en-US" altLang="ja-JP" dirty="0"/>
              <a:t> Clause</a:t>
            </a:r>
            <a:endParaRPr lang="en-US" altLang="en-US" dirty="0"/>
          </a:p>
        </p:txBody>
      </p:sp>
      <p:sp>
        <p:nvSpPr>
          <p:cNvPr id="563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851697" cy="4903787"/>
          </a:xfrm>
        </p:spPr>
        <p:txBody>
          <a:bodyPr/>
          <a:lstStyle/>
          <a:p>
            <a:r>
              <a:rPr lang="en-US" altLang="en-US" dirty="0"/>
              <a:t>Yet another way of specifying the query “Find all courses taught in both the Fall 2017 semester and in the Spring 2018 semester”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   select </a:t>
            </a:r>
            <a:r>
              <a:rPr lang="en-US" altLang="en-US" i="1" dirty="0"/>
              <a:t>course_id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from </a:t>
            </a:r>
            <a:r>
              <a:rPr lang="en-US" altLang="en-US" i="1" dirty="0"/>
              <a:t>section </a:t>
            </a:r>
            <a:r>
              <a:rPr lang="en-US" altLang="en-US" b="1" dirty="0"/>
              <a:t>as </a:t>
            </a:r>
            <a:r>
              <a:rPr lang="en-US" altLang="en-US" i="1" dirty="0"/>
              <a:t>S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where </a:t>
            </a:r>
            <a:r>
              <a:rPr lang="en-US" altLang="en-US" i="1" dirty="0"/>
              <a:t>semester </a:t>
            </a:r>
            <a:r>
              <a:rPr lang="en-US" altLang="en-US" dirty="0"/>
              <a:t>= 'Fall' </a:t>
            </a:r>
            <a:r>
              <a:rPr lang="en-US" altLang="en-US" b="1" dirty="0"/>
              <a:t>and </a:t>
            </a:r>
            <a:r>
              <a:rPr lang="en-US" altLang="en-US" i="1" dirty="0"/>
              <a:t>year </a:t>
            </a:r>
            <a:r>
              <a:rPr lang="en-US" altLang="en-US" dirty="0"/>
              <a:t>= 2017 </a:t>
            </a:r>
            <a:r>
              <a:rPr lang="en-US" altLang="en-US" b="1" dirty="0"/>
              <a:t>and </a:t>
            </a:r>
            <a:br>
              <a:rPr lang="en-US" altLang="en-US" b="1" dirty="0"/>
            </a:br>
            <a:r>
              <a:rPr lang="en-US" altLang="en-US" b="1" dirty="0"/>
              <a:t>               exists  </a:t>
            </a:r>
            <a:r>
              <a:rPr lang="en-US" altLang="en-US" dirty="0"/>
              <a:t>(</a:t>
            </a:r>
            <a:r>
              <a:rPr lang="en-US" altLang="en-US" b="1" dirty="0"/>
              <a:t>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          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section </a:t>
            </a:r>
            <a:r>
              <a:rPr lang="en-US" altLang="en-US" b="1" dirty="0"/>
              <a:t>as </a:t>
            </a:r>
            <a:r>
              <a:rPr lang="en-US" altLang="en-US" i="1" dirty="0"/>
              <a:t>T</a:t>
            </a:r>
            <a:br>
              <a:rPr lang="en-US" altLang="en-US" i="1" dirty="0"/>
            </a:br>
            <a:r>
              <a:rPr lang="en-US" altLang="en-US" i="1" dirty="0"/>
              <a:t>                            </a:t>
            </a:r>
            <a:r>
              <a:rPr lang="en-US" altLang="en-US" b="1" dirty="0"/>
              <a:t>where </a:t>
            </a:r>
            <a:r>
              <a:rPr lang="en-US" altLang="en-US" i="1" dirty="0"/>
              <a:t>semester </a:t>
            </a:r>
            <a:r>
              <a:rPr lang="en-US" altLang="en-US" dirty="0"/>
              <a:t>= 'Spring' </a:t>
            </a:r>
            <a:r>
              <a:rPr lang="en-US" altLang="en-US" b="1" dirty="0"/>
              <a:t>and </a:t>
            </a:r>
            <a:r>
              <a:rPr lang="en-US" altLang="en-US" i="1" dirty="0"/>
              <a:t>year</a:t>
            </a:r>
            <a:r>
              <a:rPr lang="en-US" altLang="en-US" dirty="0"/>
              <a:t>= 2018 </a:t>
            </a:r>
            <a:br>
              <a:rPr lang="en-US" altLang="en-US" dirty="0"/>
            </a:br>
            <a:r>
              <a:rPr lang="en-US" altLang="en-US" dirty="0"/>
              <a:t>                                        </a:t>
            </a:r>
            <a:r>
              <a:rPr lang="en-US" altLang="en-US" b="1" dirty="0"/>
              <a:t>and </a:t>
            </a:r>
            <a:r>
              <a:rPr lang="en-US" altLang="en-US" i="1" dirty="0"/>
              <a:t>S</a:t>
            </a:r>
            <a:r>
              <a:rPr lang="en-US" altLang="en-US" dirty="0"/>
              <a:t>.</a:t>
            </a:r>
            <a:r>
              <a:rPr lang="en-US" altLang="en-US" i="1" dirty="0"/>
              <a:t>course_id </a:t>
            </a:r>
            <a:r>
              <a:rPr lang="en-US" altLang="en-US" dirty="0"/>
              <a:t>= </a:t>
            </a:r>
            <a:r>
              <a:rPr lang="en-US" altLang="en-US" i="1" dirty="0"/>
              <a:t>T</a:t>
            </a:r>
            <a:r>
              <a:rPr lang="en-US" altLang="en-US" dirty="0"/>
              <a:t>.</a:t>
            </a:r>
            <a:r>
              <a:rPr lang="en-US" altLang="en-US" i="1" dirty="0"/>
              <a:t>course_id</a:t>
            </a:r>
            <a:r>
              <a:rPr lang="en-US" altLang="en-US" dirty="0"/>
              <a:t>);</a:t>
            </a:r>
          </a:p>
          <a:p>
            <a:pPr>
              <a:buFont typeface="Monotype Sorts" charset="2"/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Correlation name</a:t>
            </a:r>
            <a:r>
              <a:rPr lang="en-US" altLang="en-US" dirty="0"/>
              <a:t> – variable S  in the outer query</a:t>
            </a:r>
            <a:endParaRPr lang="en-US" altLang="en-US" b="1" dirty="0">
              <a:solidFill>
                <a:srgbClr val="000099"/>
              </a:solidFill>
            </a:endParaRPr>
          </a:p>
          <a:p>
            <a:r>
              <a:rPr lang="en-US" altLang="en-US" b="1" dirty="0">
                <a:solidFill>
                  <a:srgbClr val="002060"/>
                </a:solidFill>
              </a:rPr>
              <a:t>Correlated subquery </a:t>
            </a:r>
            <a:r>
              <a:rPr lang="en-US" altLang="en-US" dirty="0"/>
              <a:t>– the inner query</a:t>
            </a:r>
          </a:p>
          <a:p>
            <a:pPr>
              <a:buFont typeface="Monotype Sorts" charset="2"/>
              <a:buNone/>
            </a:pPr>
            <a:endParaRPr lang="en-US" altLang="en-US" b="1" dirty="0">
              <a:solidFill>
                <a:srgbClr val="00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02335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Use of </a:t>
            </a:r>
            <a:r>
              <a:rPr lang="ja-JP" altLang="en-US" dirty="0"/>
              <a:t>“</a:t>
            </a:r>
            <a:r>
              <a:rPr lang="en-US" altLang="ja-JP" dirty="0"/>
              <a:t>not exists</a:t>
            </a:r>
            <a:r>
              <a:rPr lang="ja-JP" altLang="en-US" dirty="0"/>
              <a:t>”</a:t>
            </a:r>
            <a:r>
              <a:rPr lang="en-US" altLang="ja-JP" dirty="0"/>
              <a:t> Clause</a:t>
            </a:r>
            <a:endParaRPr lang="en-US" altLang="en-US" dirty="0"/>
          </a:p>
        </p:txBody>
      </p:sp>
      <p:sp>
        <p:nvSpPr>
          <p:cNvPr id="573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570436" cy="4611924"/>
          </a:xfrm>
        </p:spPr>
        <p:txBody>
          <a:bodyPr/>
          <a:lstStyle/>
          <a:p>
            <a:pPr>
              <a:tabLst>
                <a:tab pos="461963" algn="l"/>
                <a:tab pos="1027113" algn="l"/>
                <a:tab pos="1547813" algn="l"/>
              </a:tabLst>
            </a:pPr>
            <a:r>
              <a:rPr lang="en-US" altLang="en-US" dirty="0"/>
              <a:t>Find all students who have taken all courses offered in the Biology department.</a:t>
            </a:r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r>
              <a:rPr lang="en-US" altLang="en-US" dirty="0"/>
              <a:t>Note that X – Y = Ø   </a:t>
            </a:r>
            <a:r>
              <a:rPr lang="en-US" altLang="en-US" dirty="0">
                <a:sym typeface="Symbol" panose="05050102010706020507" pitchFamily="18" charset="2"/>
              </a:rPr>
              <a:t>   X Y</a:t>
            </a: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Note: Cannot write this query using = all and its variants</a:t>
            </a:r>
            <a:endParaRPr lang="en-US" altLang="en-US" dirty="0"/>
          </a:p>
        </p:txBody>
      </p:sp>
      <p:sp>
        <p:nvSpPr>
          <p:cNvPr id="57347" name="Text Box 4"/>
          <p:cNvSpPr txBox="1">
            <a:spLocks noChangeArrowheads="1"/>
          </p:cNvSpPr>
          <p:nvPr/>
        </p:nvSpPr>
        <p:spPr bwMode="auto">
          <a:xfrm>
            <a:off x="3260500" y="1785367"/>
            <a:ext cx="6834476" cy="3585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select distinct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</a:t>
            </a:r>
            <a:r>
              <a:rPr kumimoji="1" lang="en-US" altLang="en-US" sz="1600" dirty="0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ID</a:t>
            </a:r>
            <a:r>
              <a:rPr kumimoji="1" lang="en-US" altLang="en-US" sz="1600" dirty="0">
                <a:solidFill>
                  <a:srgbClr val="000000"/>
                </a:solidFill>
              </a:rPr>
              <a:t>,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</a:t>
            </a:r>
            <a:r>
              <a:rPr kumimoji="1" lang="en-US" altLang="en-US" sz="1600" dirty="0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name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from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student </a:t>
            </a:r>
            <a:r>
              <a:rPr kumimoji="1" lang="en-US" altLang="en-US" sz="1600" b="1" dirty="0">
                <a:solidFill>
                  <a:srgbClr val="000000"/>
                </a:solidFill>
              </a:rPr>
              <a:t>as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where not exists </a:t>
            </a:r>
            <a:r>
              <a:rPr kumimoji="1" lang="en-US" altLang="en-US" sz="1600" dirty="0">
                <a:solidFill>
                  <a:srgbClr val="000000"/>
                </a:solidFill>
              </a:rPr>
              <a:t>( (</a:t>
            </a:r>
            <a:r>
              <a:rPr kumimoji="1" lang="en-US" altLang="en-US" sz="1600" b="1" dirty="0">
                <a:solidFill>
                  <a:srgbClr val="000000"/>
                </a:solidFill>
              </a:rPr>
              <a:t>select </a:t>
            </a:r>
            <a:r>
              <a:rPr kumimoji="1" lang="en-US" altLang="en-US" sz="1600" i="1" dirty="0" err="1">
                <a:solidFill>
                  <a:srgbClr val="000000"/>
                </a:solidFill>
              </a:rPr>
              <a:t>course_id</a:t>
            </a:r>
            <a:endParaRPr kumimoji="1" lang="en-US" altLang="en-US" sz="1600" i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  from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course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  where </a:t>
            </a:r>
            <a:r>
              <a:rPr kumimoji="1" lang="en-US" altLang="en-US" sz="1600" i="1" dirty="0" err="1">
                <a:solidFill>
                  <a:srgbClr val="000000"/>
                </a:solidFill>
              </a:rPr>
              <a:t>dept_name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 </a:t>
            </a:r>
            <a:r>
              <a:rPr kumimoji="1" lang="en-US" altLang="en-US" sz="1600" dirty="0">
                <a:solidFill>
                  <a:srgbClr val="000000"/>
                </a:solidFill>
              </a:rPr>
              <a:t>= 'Biology')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except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dirty="0">
                <a:solidFill>
                  <a:srgbClr val="000000"/>
                </a:solidFill>
              </a:rPr>
              <a:t>                                 (</a:t>
            </a:r>
            <a:r>
              <a:rPr kumimoji="1" lang="en-US" altLang="en-US" sz="1600" b="1" dirty="0">
                <a:solidFill>
                  <a:srgbClr val="000000"/>
                </a:solidFill>
              </a:rPr>
              <a:t>select </a:t>
            </a:r>
            <a:r>
              <a:rPr kumimoji="1" lang="en-US" altLang="en-US" sz="1600" i="1" dirty="0" err="1">
                <a:solidFill>
                  <a:srgbClr val="000000"/>
                </a:solidFill>
              </a:rPr>
              <a:t>T</a:t>
            </a:r>
            <a:r>
              <a:rPr kumimoji="1" lang="en-US" altLang="en-US" sz="1600" dirty="0" err="1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 err="1">
                <a:solidFill>
                  <a:srgbClr val="000000"/>
                </a:solidFill>
              </a:rPr>
              <a:t>course_id</a:t>
            </a:r>
            <a:endParaRPr kumimoji="1" lang="en-US" altLang="en-US" sz="1600" i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    from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takes </a:t>
            </a:r>
            <a:r>
              <a:rPr kumimoji="1" lang="en-US" altLang="en-US" sz="1600" b="1" dirty="0">
                <a:solidFill>
                  <a:srgbClr val="000000"/>
                </a:solidFill>
              </a:rPr>
              <a:t>as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    where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</a:t>
            </a:r>
            <a:r>
              <a:rPr kumimoji="1" lang="en-US" altLang="en-US" sz="1600" dirty="0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ID </a:t>
            </a:r>
            <a:r>
              <a:rPr kumimoji="1" lang="en-US" altLang="en-US" sz="1600" dirty="0">
                <a:solidFill>
                  <a:srgbClr val="000000"/>
                </a:solidFill>
              </a:rPr>
              <a:t>=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T</a:t>
            </a:r>
            <a:r>
              <a:rPr kumimoji="1" lang="en-US" altLang="en-US" sz="1600" dirty="0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ID</a:t>
            </a:r>
            <a:r>
              <a:rPr kumimoji="1" lang="en-US" altLang="en-US" sz="1600" dirty="0">
                <a:solidFill>
                  <a:srgbClr val="000000"/>
                </a:solidFill>
              </a:rPr>
              <a:t>));</a:t>
            </a:r>
          </a:p>
          <a:p>
            <a:pPr marL="285750" fontAlgn="base"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10000"/>
            </a:pPr>
            <a:endParaRPr kumimoji="1" lang="en-US" altLang="en-US" sz="1600" dirty="0">
              <a:solidFill>
                <a:srgbClr val="000000"/>
              </a:solidFill>
            </a:endParaRPr>
          </a:p>
          <a:p>
            <a:pPr marL="571500" indent="-285750" fontAlgn="base"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First nested query lists all courses offered in Biology</a:t>
            </a:r>
          </a:p>
          <a:p>
            <a:pPr marL="571500" indent="-285750" fontAlgn="base"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Second nested query lists all courses a particular student took</a:t>
            </a:r>
          </a:p>
          <a:p>
            <a:pPr marL="285750" fontAlgn="base"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90000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11450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706" name="Rectangle 2"/>
          <p:cNvSpPr>
            <a:spLocks noGrp="1" noChangeArrowheads="1"/>
          </p:cNvSpPr>
          <p:nvPr>
            <p:ph type="title"/>
          </p:nvPr>
        </p:nvSpPr>
        <p:spPr>
          <a:xfrm>
            <a:off x="2305050" y="152400"/>
            <a:ext cx="8077200" cy="609600"/>
          </a:xfrm>
        </p:spPr>
        <p:txBody>
          <a:bodyPr/>
          <a:lstStyle/>
          <a:p>
            <a:r>
              <a:rPr lang="en-US" altLang="en-US" dirty="0"/>
              <a:t>Test for Absence of Duplicate Tuples</a:t>
            </a:r>
          </a:p>
        </p:txBody>
      </p:sp>
      <p:sp>
        <p:nvSpPr>
          <p:cNvPr id="583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050" y="1100646"/>
            <a:ext cx="7499160" cy="4367212"/>
          </a:xfrm>
        </p:spPr>
        <p:txBody>
          <a:bodyPr/>
          <a:lstStyle/>
          <a:p>
            <a:pPr>
              <a:tabLst>
                <a:tab pos="803275" algn="l"/>
                <a:tab pos="1547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unique</a:t>
            </a:r>
            <a:r>
              <a:rPr lang="en-US" altLang="en-US" dirty="0"/>
              <a:t> construct tests whether a subquery has any duplicate tuples in its result.</a:t>
            </a:r>
          </a:p>
          <a:p>
            <a:pPr>
              <a:tabLst>
                <a:tab pos="803275" algn="l"/>
                <a:tab pos="1547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unique</a:t>
            </a:r>
            <a:r>
              <a:rPr lang="en-US" altLang="en-US" dirty="0"/>
              <a:t> construct evaluates to “true” if a given subquery contains no duplicates .</a:t>
            </a:r>
          </a:p>
          <a:p>
            <a:pPr>
              <a:tabLst>
                <a:tab pos="803275" algn="l"/>
                <a:tab pos="1547813" algn="l"/>
              </a:tabLst>
            </a:pPr>
            <a:r>
              <a:rPr lang="en-US" altLang="en-US" dirty="0"/>
              <a:t>Find all courses that were offered at most once in 2017</a:t>
            </a:r>
          </a:p>
          <a:p>
            <a:pPr lvl="1">
              <a:buNone/>
              <a:tabLst>
                <a:tab pos="803275" algn="l"/>
                <a:tab pos="1547813" algn="l"/>
              </a:tabLst>
            </a:pPr>
            <a:r>
              <a:rPr lang="en-US" altLang="en-US" b="1" dirty="0"/>
              <a:t>    select </a:t>
            </a:r>
            <a:r>
              <a:rPr lang="en-US" altLang="en-US" i="1" dirty="0" err="1"/>
              <a:t>T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course </a:t>
            </a:r>
            <a:r>
              <a:rPr lang="en-US" altLang="en-US" b="1" dirty="0"/>
              <a:t>as </a:t>
            </a:r>
            <a:r>
              <a:rPr lang="en-US" altLang="en-US" i="1" dirty="0"/>
              <a:t>T</a:t>
            </a:r>
            <a:br>
              <a:rPr lang="en-US" altLang="en-US" i="1" dirty="0"/>
            </a:br>
            <a:r>
              <a:rPr lang="en-US" altLang="en-US" b="1" dirty="0"/>
              <a:t>where unique </a:t>
            </a:r>
            <a:r>
              <a:rPr lang="en-US" altLang="en-US" dirty="0"/>
              <a:t>( </a:t>
            </a:r>
            <a:r>
              <a:rPr lang="en-US" altLang="en-US" b="1" dirty="0"/>
              <a:t>select </a:t>
            </a:r>
            <a:r>
              <a:rPr lang="en-US" altLang="en-US" i="1" dirty="0" err="1"/>
              <a:t>R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i="1" dirty="0"/>
              <a:t>         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section </a:t>
            </a:r>
            <a:r>
              <a:rPr lang="en-US" altLang="en-US" b="1" dirty="0"/>
              <a:t>as </a:t>
            </a:r>
            <a:r>
              <a:rPr lang="en-US" altLang="en-US" i="1" dirty="0"/>
              <a:t>R</a:t>
            </a:r>
            <a:br>
              <a:rPr lang="en-US" altLang="en-US" i="1" dirty="0"/>
            </a:br>
            <a:r>
              <a:rPr lang="en-US" altLang="en-US" i="1" dirty="0"/>
              <a:t>               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T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dirty="0"/>
              <a:t>= </a:t>
            </a:r>
            <a:r>
              <a:rPr lang="en-US" altLang="en-US" i="1" dirty="0" err="1"/>
              <a:t>R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i="1" dirty="0"/>
              <a:t> </a:t>
            </a:r>
            <a:br>
              <a:rPr lang="en-US" altLang="en-US" i="1" dirty="0"/>
            </a:br>
            <a:r>
              <a:rPr lang="en-US" altLang="en-US" i="1" dirty="0"/>
              <a:t>                                       </a:t>
            </a:r>
            <a:r>
              <a:rPr lang="en-US" altLang="en-US" b="1" dirty="0"/>
              <a:t>and </a:t>
            </a:r>
            <a:r>
              <a:rPr lang="en-US" altLang="en-US" i="1" dirty="0" err="1"/>
              <a:t>R</a:t>
            </a:r>
            <a:r>
              <a:rPr lang="en-US" altLang="en-US" dirty="0" err="1"/>
              <a:t>.</a:t>
            </a:r>
            <a:r>
              <a:rPr lang="en-US" altLang="en-US" i="1" dirty="0" err="1"/>
              <a:t>year</a:t>
            </a:r>
            <a:r>
              <a:rPr lang="en-US" altLang="en-US" i="1" dirty="0"/>
              <a:t> </a:t>
            </a:r>
            <a:r>
              <a:rPr lang="en-US" altLang="en-US" dirty="0"/>
              <a:t>= 2017);</a:t>
            </a:r>
          </a:p>
        </p:txBody>
      </p:sp>
    </p:spTree>
    <p:extLst>
      <p:ext uri="{BB962C8B-B14F-4D97-AF65-F5344CB8AC3E}">
        <p14:creationId xmlns:p14="http://schemas.microsoft.com/office/powerpoint/2010/main" val="154916639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2470150"/>
            <a:ext cx="8077200" cy="609600"/>
          </a:xfrm>
        </p:spPr>
        <p:txBody>
          <a:bodyPr/>
          <a:lstStyle/>
          <a:p>
            <a:r>
              <a:rPr lang="en-US" altLang="en-US" dirty="0"/>
              <a:t>Subqueries in the From Clause</a:t>
            </a:r>
          </a:p>
        </p:txBody>
      </p:sp>
    </p:spTree>
    <p:extLst>
      <p:ext uri="{BB962C8B-B14F-4D97-AF65-F5344CB8AC3E}">
        <p14:creationId xmlns:p14="http://schemas.microsoft.com/office/powerpoint/2010/main" val="406731278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Subqueries in the Form Clause</a:t>
            </a:r>
          </a:p>
        </p:txBody>
      </p:sp>
      <p:sp>
        <p:nvSpPr>
          <p:cNvPr id="440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69912"/>
            <a:ext cx="7443495" cy="4876800"/>
          </a:xfrm>
        </p:spPr>
        <p:txBody>
          <a:bodyPr/>
          <a:lstStyle/>
          <a:p>
            <a:pPr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dirty="0"/>
              <a:t>SQL allows a subquery expression to be used in the </a:t>
            </a:r>
            <a:r>
              <a:rPr lang="en-US" altLang="en-US" b="1" dirty="0"/>
              <a:t>from </a:t>
            </a:r>
            <a:r>
              <a:rPr lang="en-US" altLang="en-US" dirty="0"/>
              <a:t>clause</a:t>
            </a:r>
          </a:p>
          <a:p>
            <a:pPr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dirty="0"/>
              <a:t>Find the average instructors’ salaries of those departments where the average salary is greater than $42,000.”</a:t>
            </a:r>
          </a:p>
          <a:p>
            <a:pPr lvl="1"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b="1" dirty="0"/>
              <a:t>     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i="1" dirty="0" err="1"/>
              <a:t>avg_salary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dirty="0"/>
              <a:t>( </a:t>
            </a:r>
            <a:r>
              <a:rPr lang="en-US" altLang="en-US" b="1" dirty="0"/>
              <a:t>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 </a:t>
            </a:r>
            <a:r>
              <a:rPr lang="en-US" altLang="en-US" b="1" dirty="0"/>
              <a:t>as </a:t>
            </a:r>
            <a:r>
              <a:rPr lang="en-US" altLang="en-US" i="1" dirty="0" err="1"/>
              <a:t>avg_salary</a:t>
            </a:r>
            <a:br>
              <a:rPr lang="en-US" altLang="en-US" i="1" dirty="0"/>
            </a:br>
            <a:r>
              <a:rPr lang="en-US" altLang="en-US" i="1" dirty="0"/>
              <a:t>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    </a:t>
            </a: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avg_salary</a:t>
            </a:r>
            <a:r>
              <a:rPr lang="en-US" altLang="en-US" i="1" dirty="0"/>
              <a:t> </a:t>
            </a:r>
            <a:r>
              <a:rPr lang="en-US" altLang="en-US" dirty="0"/>
              <a:t>&gt; 42000;</a:t>
            </a:r>
          </a:p>
          <a:p>
            <a:pPr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dirty="0"/>
              <a:t>Note that we do not need to use the </a:t>
            </a:r>
            <a:r>
              <a:rPr lang="en-US" altLang="en-US" b="1" dirty="0"/>
              <a:t>having </a:t>
            </a:r>
            <a:r>
              <a:rPr lang="en-US" altLang="en-US" dirty="0"/>
              <a:t>clause</a:t>
            </a:r>
          </a:p>
          <a:p>
            <a:pPr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dirty="0"/>
              <a:t>Another way to write above query</a:t>
            </a:r>
          </a:p>
          <a:p>
            <a:pPr marL="0" indent="0"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sz="800" dirty="0"/>
              <a:t> </a:t>
            </a:r>
          </a:p>
          <a:p>
            <a:pPr lvl="1">
              <a:spcBef>
                <a:spcPts val="0"/>
              </a:spcBef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b="1" dirty="0"/>
              <a:t>     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i="1" dirty="0" err="1"/>
              <a:t>avg_salary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dirty="0"/>
              <a:t>( </a:t>
            </a:r>
            <a:r>
              <a:rPr lang="en-US" altLang="en-US" b="1" dirty="0"/>
              <a:t>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 </a:t>
            </a:r>
            <a:br>
              <a:rPr lang="en-US" altLang="en-US" i="1" dirty="0"/>
            </a:br>
            <a:r>
              <a:rPr lang="en-US" altLang="en-US" i="1" dirty="0"/>
              <a:t>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    </a:t>
            </a: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) </a:t>
            </a:r>
          </a:p>
          <a:p>
            <a:pPr lvl="1">
              <a:spcBef>
                <a:spcPts val="0"/>
              </a:spcBef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b="1" dirty="0"/>
              <a:t>                as </a:t>
            </a:r>
            <a:r>
              <a:rPr lang="en-US" altLang="en-US" i="1" dirty="0" err="1"/>
              <a:t>dept_avg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i="1" dirty="0" err="1"/>
              <a:t>avg_salary</a:t>
            </a:r>
            <a:r>
              <a:rPr lang="en-US" altLang="en-US" dirty="0"/>
              <a:t>)</a:t>
            </a:r>
          </a:p>
          <a:p>
            <a:pPr lvl="1">
              <a:spcBef>
                <a:spcPts val="0"/>
              </a:spcBef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b="1" dirty="0"/>
              <a:t>    where </a:t>
            </a:r>
            <a:r>
              <a:rPr lang="en-US" altLang="en-US" i="1" dirty="0" err="1"/>
              <a:t>avg_salary</a:t>
            </a:r>
            <a:r>
              <a:rPr lang="en-US" altLang="en-US" i="1" dirty="0"/>
              <a:t> </a:t>
            </a:r>
            <a:r>
              <a:rPr lang="en-US" altLang="en-US" dirty="0"/>
              <a:t>&gt; 42000;</a:t>
            </a:r>
          </a:p>
          <a:p>
            <a:pPr>
              <a:tabLst>
                <a:tab pos="1146175" algn="l"/>
                <a:tab pos="1608138" algn="l"/>
                <a:tab pos="1711325" algn="l"/>
              </a:tabLst>
            </a:pPr>
            <a:endParaRPr lang="en-US" altLang="en-US" dirty="0"/>
          </a:p>
          <a:p>
            <a:pPr>
              <a:buNone/>
              <a:tabLst>
                <a:tab pos="1146175" algn="l"/>
                <a:tab pos="1608138" algn="l"/>
                <a:tab pos="171132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808832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With Clause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736457" cy="4903787"/>
          </a:xfrm>
        </p:spPr>
        <p:txBody>
          <a:bodyPr/>
          <a:lstStyle/>
          <a:p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with</a:t>
            </a:r>
            <a:r>
              <a:rPr lang="en-US" altLang="en-US" dirty="0"/>
              <a:t> clause provides a way of defining a temporary relation whose definition is available only to the query in which the </a:t>
            </a:r>
            <a:r>
              <a:rPr lang="en-US" altLang="en-US" b="1" dirty="0"/>
              <a:t>with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clause occurs. </a:t>
            </a:r>
          </a:p>
          <a:p>
            <a:r>
              <a:rPr lang="en-US" altLang="en-US" dirty="0"/>
              <a:t>Find all departments with the maximum budget </a:t>
            </a:r>
            <a:br>
              <a:rPr lang="en-US" altLang="en-US" dirty="0"/>
            </a:br>
            <a:r>
              <a:rPr lang="en-US" altLang="en-US" sz="800" dirty="0"/>
              <a:t> </a:t>
            </a:r>
            <a:br>
              <a:rPr lang="en-US" altLang="en-US" b="1" dirty="0"/>
            </a:br>
            <a:r>
              <a:rPr lang="en-US" altLang="en-US" b="1" dirty="0"/>
              <a:t>     with </a:t>
            </a:r>
            <a:r>
              <a:rPr lang="en-US" altLang="en-US" i="1" dirty="0" err="1"/>
              <a:t>max_budget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value</a:t>
            </a:r>
            <a:r>
              <a:rPr lang="en-US" altLang="en-US" dirty="0"/>
              <a:t>) </a:t>
            </a:r>
            <a:r>
              <a:rPr lang="en-US" altLang="en-US" b="1" dirty="0"/>
              <a:t>as </a:t>
            </a:r>
            <a:br>
              <a:rPr lang="en-US" altLang="en-US" b="1" dirty="0"/>
            </a:br>
            <a:r>
              <a:rPr lang="en-US" altLang="en-US" b="1" dirty="0"/>
              <a:t>             </a:t>
            </a:r>
            <a:r>
              <a:rPr lang="en-US" altLang="en-US" dirty="0"/>
              <a:t>(</a:t>
            </a:r>
            <a:r>
              <a:rPr lang="en-US" altLang="en-US" b="1" dirty="0"/>
              <a:t>select max</a:t>
            </a:r>
            <a:r>
              <a:rPr lang="en-US" altLang="en-US" dirty="0"/>
              <a:t>(</a:t>
            </a:r>
            <a:r>
              <a:rPr lang="en-US" altLang="en-US" i="1" dirty="0"/>
              <a:t>budget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department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</a:t>
            </a:r>
            <a:r>
              <a:rPr lang="en-US" altLang="en-US" b="1" dirty="0"/>
              <a:t>select </a:t>
            </a:r>
            <a:r>
              <a:rPr lang="en-US" altLang="en-US" i="1" dirty="0"/>
              <a:t>department.name</a:t>
            </a:r>
            <a:br>
              <a:rPr lang="en-US" altLang="en-US" i="1" dirty="0"/>
            </a:br>
            <a:r>
              <a:rPr lang="en-US" altLang="en-US" i="1" dirty="0"/>
              <a:t>     </a:t>
            </a:r>
            <a:r>
              <a:rPr lang="en-US" altLang="en-US" b="1" dirty="0"/>
              <a:t>from </a:t>
            </a:r>
            <a:r>
              <a:rPr lang="en-US" altLang="en-US" i="1" dirty="0"/>
              <a:t>department</a:t>
            </a:r>
            <a:r>
              <a:rPr lang="en-US" altLang="en-US" dirty="0"/>
              <a:t>, </a:t>
            </a:r>
            <a:r>
              <a:rPr lang="en-US" altLang="en-US" i="1" dirty="0" err="1"/>
              <a:t>max_budget</a:t>
            </a:r>
            <a:br>
              <a:rPr lang="en-US" altLang="en-US" i="1" dirty="0"/>
            </a:br>
            <a:r>
              <a:rPr lang="en-US" altLang="en-US" i="1" dirty="0"/>
              <a:t>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department</a:t>
            </a:r>
            <a:r>
              <a:rPr lang="en-US" altLang="en-US" dirty="0" err="1"/>
              <a:t>.</a:t>
            </a:r>
            <a:r>
              <a:rPr lang="en-US" altLang="en-US" i="1" dirty="0" err="1"/>
              <a:t>budget</a:t>
            </a:r>
            <a:r>
              <a:rPr lang="en-US" altLang="en-US" i="1" dirty="0"/>
              <a:t> </a:t>
            </a:r>
            <a:r>
              <a:rPr lang="en-US" altLang="en-US" dirty="0"/>
              <a:t>= </a:t>
            </a:r>
            <a:r>
              <a:rPr lang="en-US" altLang="en-US" i="1" dirty="0" err="1"/>
              <a:t>max_budget.value</a:t>
            </a:r>
            <a:r>
              <a:rPr lang="en-US" alt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73537424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Complex Queries using With Clause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47763"/>
            <a:ext cx="7557504" cy="693864"/>
          </a:xfrm>
        </p:spPr>
        <p:txBody>
          <a:bodyPr/>
          <a:lstStyle/>
          <a:p>
            <a:r>
              <a:rPr lang="en-US" altLang="en-US" dirty="0"/>
              <a:t>Find all departments where the total salary is greater than the average of the total salary at all departments</a:t>
            </a:r>
          </a:p>
        </p:txBody>
      </p:sp>
      <p:sp>
        <p:nvSpPr>
          <p:cNvPr id="46083" name="Text Box 4"/>
          <p:cNvSpPr txBox="1">
            <a:spLocks noChangeArrowheads="1"/>
          </p:cNvSpPr>
          <p:nvPr/>
        </p:nvSpPr>
        <p:spPr bwMode="auto">
          <a:xfrm>
            <a:off x="3086471" y="1841627"/>
            <a:ext cx="6858036" cy="2730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with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</a:t>
            </a:r>
            <a:r>
              <a:rPr lang="en-US" altLang="en-US" sz="1700" i="1" dirty="0">
                <a:solidFill>
                  <a:srgbClr val="000000"/>
                </a:solidFill>
              </a:rPr>
              <a:t> _total 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>
                <a:solidFill>
                  <a:srgbClr val="000000"/>
                </a:solidFill>
              </a:rPr>
              <a:t>value</a:t>
            </a:r>
            <a:r>
              <a:rPr lang="en-US" altLang="en-US" sz="1700" dirty="0">
                <a:solidFill>
                  <a:srgbClr val="000000"/>
                </a:solidFill>
              </a:rPr>
              <a:t>) </a:t>
            </a:r>
            <a:r>
              <a:rPr lang="en-US" altLang="en-US" sz="1700" b="1" dirty="0">
                <a:solidFill>
                  <a:srgbClr val="000000"/>
                </a:solidFill>
              </a:rPr>
              <a:t>as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        (</a:t>
            </a: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b="1" dirty="0">
                <a:solidFill>
                  <a:srgbClr val="000000"/>
                </a:solidFill>
              </a:rPr>
              <a:t>sum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salary</a:t>
            </a:r>
            <a:r>
              <a:rPr lang="en-US" altLang="en-US" sz="1700" dirty="0">
                <a:solidFill>
                  <a:srgbClr val="000000"/>
                </a:solidFill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from </a:t>
            </a:r>
            <a:r>
              <a:rPr lang="en-US" altLang="en-US" sz="1700" i="1" dirty="0">
                <a:solidFill>
                  <a:srgbClr val="000000"/>
                </a:solidFill>
              </a:rPr>
              <a:t>instructor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group by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  <a:r>
              <a:rPr lang="en-US" altLang="en-US" sz="1700" dirty="0">
                <a:solidFill>
                  <a:srgbClr val="000000"/>
                </a:solidFill>
              </a:rPr>
              <a:t>),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i="1" dirty="0" err="1">
                <a:solidFill>
                  <a:srgbClr val="000000"/>
                </a:solidFill>
              </a:rPr>
              <a:t>dept_total_avg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value</a:t>
            </a:r>
            <a:r>
              <a:rPr lang="en-US" altLang="en-US" sz="1700" dirty="0">
                <a:solidFill>
                  <a:srgbClr val="000000"/>
                </a:solidFill>
              </a:rPr>
              <a:t>) </a:t>
            </a:r>
            <a:r>
              <a:rPr lang="en-US" altLang="en-US" sz="1700" b="1" dirty="0">
                <a:solidFill>
                  <a:srgbClr val="000000"/>
                </a:solidFill>
              </a:rPr>
              <a:t>as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       (</a:t>
            </a: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b="1" dirty="0" err="1">
                <a:solidFill>
                  <a:srgbClr val="000000"/>
                </a:solidFill>
              </a:rPr>
              <a:t>avg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value</a:t>
            </a:r>
            <a:r>
              <a:rPr lang="en-US" altLang="en-US" sz="1700" dirty="0">
                <a:solidFill>
                  <a:srgbClr val="000000"/>
                </a:solidFill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from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</a:t>
            </a:r>
            <a:r>
              <a:rPr lang="en-US" altLang="en-US" sz="1700" dirty="0">
                <a:solidFill>
                  <a:srgbClr val="000000"/>
                </a:solidFill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from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dept_total_avg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where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dept_total.value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&gt;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dept_total_avg.value</a:t>
            </a:r>
            <a:r>
              <a:rPr lang="en-US" altLang="en-US" sz="1700" dirty="0">
                <a:solidFill>
                  <a:srgbClr val="000000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4764885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Scalar Subquery</a:t>
            </a:r>
          </a:p>
        </p:txBody>
      </p:sp>
      <p:sp>
        <p:nvSpPr>
          <p:cNvPr id="604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9"/>
            <a:ext cx="7546594" cy="4721796"/>
          </a:xfrm>
        </p:spPr>
        <p:txBody>
          <a:bodyPr/>
          <a:lstStyle/>
          <a:p>
            <a:r>
              <a:rPr lang="en-US" altLang="en-US" dirty="0"/>
              <a:t>Scalar subquery is one which is used where a single value is expected</a:t>
            </a:r>
          </a:p>
          <a:p>
            <a:r>
              <a:rPr lang="en-US" altLang="en-US" dirty="0"/>
              <a:t>List all departments along with the number of instructors in each department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br>
              <a:rPr lang="en-US" altLang="en-US" dirty="0"/>
            </a:br>
            <a:r>
              <a:rPr lang="en-US" altLang="en-US" dirty="0"/>
              <a:t>             ( </a:t>
            </a:r>
            <a:r>
              <a:rPr lang="en-US" altLang="en-US" b="1" dirty="0"/>
              <a:t>select count</a:t>
            </a:r>
            <a:r>
              <a:rPr lang="en-US" altLang="en-US" dirty="0"/>
              <a:t>(*) </a:t>
            </a:r>
            <a:br>
              <a:rPr lang="en-US" altLang="en-US" dirty="0"/>
            </a:br>
            <a:r>
              <a:rPr lang="en-US" altLang="en-US" dirty="0"/>
              <a:t>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 </a:t>
            </a:r>
            <a:br>
              <a:rPr lang="en-US" altLang="en-US" i="1" dirty="0"/>
            </a:br>
            <a:r>
              <a:rPr lang="en-US" altLang="en-US" i="1" dirty="0"/>
              <a:t>    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department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dirty="0"/>
              <a:t>= </a:t>
            </a:r>
            <a:r>
              <a:rPr lang="en-US" altLang="en-US" i="1" dirty="0" err="1"/>
              <a:t>instructor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        </a:t>
            </a:r>
            <a:r>
              <a:rPr lang="en-US" altLang="en-US" b="1" dirty="0"/>
              <a:t>as </a:t>
            </a:r>
            <a:r>
              <a:rPr lang="en-US" altLang="en-US" i="1" dirty="0" err="1"/>
              <a:t>num_instructors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department</a:t>
            </a:r>
            <a:r>
              <a:rPr lang="en-US" altLang="en-US" dirty="0"/>
              <a:t>;</a:t>
            </a:r>
          </a:p>
          <a:p>
            <a:r>
              <a:rPr lang="en-US" altLang="en-US" dirty="0"/>
              <a:t>Runtime error if subquery returns more than one result tuple</a:t>
            </a:r>
          </a:p>
        </p:txBody>
      </p:sp>
    </p:spTree>
    <p:extLst>
      <p:ext uri="{BB962C8B-B14F-4D97-AF65-F5344CB8AC3E}">
        <p14:creationId xmlns:p14="http://schemas.microsoft.com/office/powerpoint/2010/main" val="355568652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Joined Relations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94844"/>
            <a:ext cx="7585537" cy="45481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  <a:ea typeface="ＭＳ Ｐゴシック" pitchFamily="34" charset="-128"/>
              </a:rPr>
              <a:t>Join operations</a:t>
            </a:r>
            <a:r>
              <a:rPr lang="en-US" altLang="en-US" dirty="0">
                <a:solidFill>
                  <a:srgbClr val="002060"/>
                </a:solidFill>
                <a:ea typeface="ＭＳ Ｐゴシック" pitchFamily="34" charset="-128"/>
              </a:rPr>
              <a:t> </a:t>
            </a:r>
            <a:r>
              <a:rPr lang="en-US" altLang="en-US" dirty="0">
                <a:ea typeface="ＭＳ Ｐゴシック" pitchFamily="34" charset="-128"/>
              </a:rPr>
              <a:t>take two relations and return as a result another relation.</a:t>
            </a:r>
          </a:p>
          <a:p>
            <a:r>
              <a:rPr lang="en-US" altLang="en-US" dirty="0">
                <a:ea typeface="ＭＳ Ｐゴシック" pitchFamily="34" charset="-128"/>
              </a:rPr>
              <a:t>A join operation is a Cartesian product which requires that tuples in the two relations match (under some condition).  It also specifies the attributes that are present in the result of the join </a:t>
            </a:r>
          </a:p>
          <a:p>
            <a:r>
              <a:rPr lang="en-US" altLang="en-US" dirty="0">
                <a:ea typeface="ＭＳ Ｐゴシック" pitchFamily="34" charset="-128"/>
              </a:rPr>
              <a:t>The join operations are typically used as subquery expressions in the </a:t>
            </a: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dirty="0">
                <a:ea typeface="ＭＳ Ｐゴシック" pitchFamily="34" charset="-128"/>
              </a:rPr>
              <a:t>clause</a:t>
            </a:r>
          </a:p>
          <a:p>
            <a:r>
              <a:rPr lang="en-US" altLang="en-US" dirty="0">
                <a:ea typeface="ＭＳ Ｐゴシック" pitchFamily="34" charset="-128"/>
              </a:rPr>
              <a:t>Three types of joins: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Natural join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Inner join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Outer join</a:t>
            </a:r>
          </a:p>
          <a:p>
            <a:pPr lvl="1">
              <a:buFont typeface="Monotype Sorts" charset="2"/>
              <a:buNone/>
            </a:pPr>
            <a:endParaRPr lang="en-US" altLang="en-US" sz="2000" dirty="0">
              <a:ea typeface="ＭＳ Ｐゴシック" pitchFamily="34" charset="-128"/>
            </a:endParaRPr>
          </a:p>
          <a:p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58024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185800"/>
            <a:ext cx="7473949" cy="4105529"/>
          </a:xfrm>
        </p:spPr>
        <p:txBody>
          <a:bodyPr/>
          <a:lstStyle/>
          <a:p>
            <a:r>
              <a:rPr lang="en-US" altLang="en-US" dirty="0"/>
              <a:t>Overview of the Design Process</a:t>
            </a:r>
          </a:p>
          <a:p>
            <a:r>
              <a:rPr lang="en-US" altLang="en-US" dirty="0"/>
              <a:t>The Entity-Relationship Model</a:t>
            </a:r>
          </a:p>
          <a:p>
            <a:r>
              <a:rPr lang="en-US" altLang="en-US" dirty="0"/>
              <a:t>Complex Attributes</a:t>
            </a:r>
          </a:p>
          <a:p>
            <a:r>
              <a:rPr lang="en-US" altLang="en-US" dirty="0"/>
              <a:t>Mapping Cardinalities</a:t>
            </a:r>
          </a:p>
          <a:p>
            <a:r>
              <a:rPr lang="en-US" altLang="en-US" dirty="0"/>
              <a:t>Primary Key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Removing Redundant Attributes in Entity Sets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Reducing ER Diagrams to Relational Schemas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Extended E-R Features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Entity-Relationship Design Issues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Alternative Notations for Modeling Data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Other Aspects of Database Design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8EC4C-D653-3441-8C4A-17190A9A9EED}"/>
              </a:ext>
            </a:extLst>
          </p:cNvPr>
          <p:cNvSpPr txBox="1"/>
          <p:nvPr/>
        </p:nvSpPr>
        <p:spPr>
          <a:xfrm>
            <a:off x="7055428" y="3688773"/>
            <a:ext cx="386516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Will cover: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In other lectures.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Or required reading.</a:t>
            </a:r>
          </a:p>
        </p:txBody>
      </p:sp>
    </p:spTree>
    <p:extLst>
      <p:ext uri="{BB962C8B-B14F-4D97-AF65-F5344CB8AC3E}">
        <p14:creationId xmlns:p14="http://schemas.microsoft.com/office/powerpoint/2010/main" val="364316294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Natural Join in SQL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8993"/>
            <a:ext cx="7647681" cy="4983163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Natural join matches tuples with the same values for all common attributes, and retains only one copy of each common column.</a:t>
            </a:r>
          </a:p>
          <a:p>
            <a:r>
              <a:rPr lang="en-US" altLang="en-US" dirty="0">
                <a:ea typeface="ＭＳ Ｐゴシック" pitchFamily="34" charset="-128"/>
              </a:rPr>
              <a:t>List the names of instructors along with the course ID of the courses that they taught</a:t>
            </a:r>
          </a:p>
          <a:p>
            <a:pPr lvl="1"/>
            <a:r>
              <a:rPr lang="en-US" altLang="en-US" b="1" dirty="0">
                <a:ea typeface="ＭＳ Ｐゴシック" pitchFamily="34" charset="-128"/>
              </a:rPr>
              <a:t>select </a:t>
            </a:r>
            <a:r>
              <a:rPr lang="en-US" altLang="en-US" i="1" dirty="0">
                <a:ea typeface="ＭＳ Ｐゴシック" pitchFamily="34" charset="-128"/>
              </a:rPr>
              <a:t>name</a:t>
            </a:r>
            <a:r>
              <a:rPr lang="en-US" altLang="en-US" dirty="0">
                <a:ea typeface="ＭＳ Ｐゴシック" pitchFamily="34" charset="-128"/>
              </a:rPr>
              <a:t>, </a:t>
            </a:r>
            <a:r>
              <a:rPr lang="en-US" altLang="en-US" i="1" dirty="0" err="1">
                <a:ea typeface="ＭＳ Ｐゴシック" pitchFamily="34" charset="-128"/>
              </a:rPr>
              <a:t>course_id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 students, takes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where </a:t>
            </a:r>
            <a:r>
              <a:rPr lang="en-US" altLang="en-US" i="1" dirty="0">
                <a:ea typeface="ＭＳ Ｐゴシック" pitchFamily="34" charset="-128"/>
              </a:rPr>
              <a:t>student.ID </a:t>
            </a:r>
            <a:r>
              <a:rPr lang="en-US" altLang="en-US" dirty="0">
                <a:ea typeface="ＭＳ Ｐゴシック" pitchFamily="34" charset="-128"/>
              </a:rPr>
              <a:t>= </a:t>
            </a:r>
            <a:r>
              <a:rPr lang="en-US" altLang="en-US" i="1" dirty="0">
                <a:ea typeface="ＭＳ Ｐゴシック" pitchFamily="34" charset="-128"/>
              </a:rPr>
              <a:t>takes.ID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r>
              <a:rPr lang="en-US" altLang="en-US" dirty="0">
                <a:ea typeface="ＭＳ Ｐゴシック" pitchFamily="34" charset="-128"/>
              </a:rPr>
              <a:t>Same query in SQL with “natural join” construct</a:t>
            </a:r>
          </a:p>
          <a:p>
            <a:pPr lvl="1"/>
            <a:r>
              <a:rPr lang="en-US" altLang="en-US" b="1" dirty="0">
                <a:ea typeface="ＭＳ Ｐゴシック" pitchFamily="34" charset="-128"/>
              </a:rPr>
              <a:t>select </a:t>
            </a:r>
            <a:r>
              <a:rPr lang="en-US" altLang="en-US" i="1" dirty="0">
                <a:ea typeface="ＭＳ Ｐゴシック" pitchFamily="34" charset="-128"/>
              </a:rPr>
              <a:t>name</a:t>
            </a:r>
            <a:r>
              <a:rPr lang="en-US" altLang="en-US" dirty="0">
                <a:ea typeface="ＭＳ Ｐゴシック" pitchFamily="34" charset="-128"/>
              </a:rPr>
              <a:t>,</a:t>
            </a:r>
            <a:r>
              <a:rPr lang="en-US" altLang="en-US" i="1" dirty="0">
                <a:ea typeface="ＭＳ Ｐゴシック" pitchFamily="34" charset="-128"/>
              </a:rPr>
              <a:t> </a:t>
            </a:r>
            <a:r>
              <a:rPr lang="en-US" altLang="en-US" i="1" dirty="0" err="1">
                <a:ea typeface="ＭＳ Ｐゴシック" pitchFamily="34" charset="-128"/>
              </a:rPr>
              <a:t>course_id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student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i="1" dirty="0">
                <a:ea typeface="ＭＳ Ｐゴシック" pitchFamily="34" charset="-128"/>
              </a:rPr>
              <a:t>takes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pPr>
              <a:buFont typeface="Monotype Sorts" charset="2"/>
              <a:buNone/>
            </a:pPr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842881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Natural Join in SQL (Cont.)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5297"/>
            <a:ext cx="7638802" cy="3541776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The </a:t>
            </a:r>
            <a:r>
              <a:rPr lang="en-US" altLang="en-US" b="1" dirty="0">
                <a:ea typeface="ＭＳ Ｐゴシック" pitchFamily="34" charset="-128"/>
              </a:rPr>
              <a:t>from</a:t>
            </a:r>
            <a:r>
              <a:rPr lang="en-US" altLang="en-US" dirty="0">
                <a:ea typeface="ＭＳ Ｐゴシック" pitchFamily="34" charset="-128"/>
              </a:rPr>
              <a:t> clause can have multiple relations combined using natural join:</a:t>
            </a:r>
          </a:p>
          <a:p>
            <a:pPr lvl="1">
              <a:buNone/>
            </a:pPr>
            <a:r>
              <a:rPr lang="en-US" altLang="en-US" b="1" dirty="0">
                <a:ea typeface="ＭＳ Ｐゴシック" pitchFamily="34" charset="-128"/>
              </a:rPr>
              <a:t>     select </a:t>
            </a:r>
            <a:r>
              <a:rPr lang="en-US" altLang="en-US" i="1" dirty="0">
                <a:ea typeface="ＭＳ Ｐゴシック" pitchFamily="34" charset="-128"/>
              </a:rPr>
              <a:t> A</a:t>
            </a:r>
            <a:r>
              <a:rPr lang="en-US" altLang="en-US" i="1" baseline="-25000" dirty="0">
                <a:ea typeface="ＭＳ Ｐゴシック" pitchFamily="34" charset="-128"/>
              </a:rPr>
              <a:t>1</a:t>
            </a:r>
            <a:r>
              <a:rPr lang="en-US" altLang="en-US" i="1" dirty="0">
                <a:ea typeface="ＭＳ Ｐゴシック" pitchFamily="34" charset="-128"/>
              </a:rPr>
              <a:t>, A</a:t>
            </a:r>
            <a:r>
              <a:rPr lang="en-US" altLang="en-US" i="1" baseline="-25000" dirty="0">
                <a:ea typeface="ＭＳ Ｐゴシック" pitchFamily="34" charset="-128"/>
              </a:rPr>
              <a:t>2</a:t>
            </a:r>
            <a:r>
              <a:rPr lang="en-US" altLang="en-US" i="1" dirty="0">
                <a:ea typeface="ＭＳ Ｐゴシック" pitchFamily="34" charset="-128"/>
              </a:rPr>
              <a:t>, … A</a:t>
            </a:r>
            <a:r>
              <a:rPr lang="en-US" altLang="en-US" i="1" baseline="-25000" dirty="0">
                <a:ea typeface="ＭＳ Ｐゴシック" pitchFamily="34" charset="-128"/>
              </a:rPr>
              <a:t>n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 r</a:t>
            </a:r>
            <a:r>
              <a:rPr lang="en-US" altLang="en-US" i="1" baseline="-25000" dirty="0">
                <a:ea typeface="ＭＳ Ｐゴシック" pitchFamily="34" charset="-128"/>
              </a:rPr>
              <a:t>1</a:t>
            </a:r>
            <a:r>
              <a:rPr lang="en-US" altLang="en-US" i="1" dirty="0">
                <a:ea typeface="ＭＳ Ｐゴシック" pitchFamily="34" charset="-128"/>
              </a:rPr>
              <a:t> 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i="1" dirty="0">
                <a:ea typeface="ＭＳ Ｐゴシック" pitchFamily="34" charset="-128"/>
              </a:rPr>
              <a:t>r</a:t>
            </a:r>
            <a:r>
              <a:rPr lang="en-US" altLang="en-US" i="1" baseline="-25000" dirty="0">
                <a:ea typeface="ＭＳ Ｐゴシック" pitchFamily="34" charset="-128"/>
              </a:rPr>
              <a:t>2</a:t>
            </a:r>
            <a:r>
              <a:rPr lang="en-US" altLang="en-US" i="1" dirty="0">
                <a:ea typeface="ＭＳ Ｐゴシック" pitchFamily="34" charset="-128"/>
              </a:rPr>
              <a:t>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b="1" i="1" dirty="0">
                <a:ea typeface="ＭＳ Ｐゴシック" pitchFamily="34" charset="-128"/>
              </a:rPr>
              <a:t>..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dirty="0" err="1">
                <a:ea typeface="ＭＳ Ｐゴシック" pitchFamily="34" charset="-128"/>
              </a:rPr>
              <a:t>r</a:t>
            </a:r>
            <a:r>
              <a:rPr lang="en-US" altLang="en-US" baseline="-25000" dirty="0" err="1">
                <a:ea typeface="ＭＳ Ｐゴシック" pitchFamily="34" charset="-128"/>
              </a:rPr>
              <a:t>n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where  </a:t>
            </a:r>
            <a:r>
              <a:rPr lang="en-US" altLang="en-US" i="1" dirty="0">
                <a:ea typeface="ＭＳ Ｐゴシック" pitchFamily="34" charset="-128"/>
              </a:rPr>
              <a:t>P 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pPr>
              <a:buNone/>
            </a:pPr>
            <a:endParaRPr lang="en-US" altLang="en-US" dirty="0">
              <a:ea typeface="ＭＳ Ｐゴシック" pitchFamily="34" charset="-128"/>
            </a:endParaRPr>
          </a:p>
          <a:p>
            <a:pPr>
              <a:buFont typeface="Monotype Sorts" charset="2"/>
              <a:buNone/>
            </a:pPr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825254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Student Relation</a:t>
            </a:r>
          </a:p>
        </p:txBody>
      </p:sp>
      <p:pic>
        <p:nvPicPr>
          <p:cNvPr id="1029" name="Picture 5" descr="W:\db-book\db7\slide-dir\Tables-Figures\EPS-PDF-JPG-dir\tables\studen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5020" y="1592318"/>
            <a:ext cx="4623768" cy="41148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5705694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Takes Relation</a:t>
            </a:r>
          </a:p>
        </p:txBody>
      </p:sp>
      <p:pic>
        <p:nvPicPr>
          <p:cNvPr id="1026" name="Picture 2" descr="C:\Users\as668\Desktop\Judi-Done\4_0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86303" y="1182414"/>
            <a:ext cx="4259678" cy="5125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6898938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i="1" dirty="0">
                <a:ea typeface="+mj-ea"/>
              </a:rPr>
              <a:t>student</a:t>
            </a:r>
            <a:r>
              <a:rPr lang="en-US" dirty="0">
                <a:ea typeface="+mj-ea"/>
              </a:rPr>
              <a:t> natural join </a:t>
            </a:r>
            <a:r>
              <a:rPr lang="en-US" b="0" i="1" dirty="0">
                <a:ea typeface="+mj-ea"/>
              </a:rPr>
              <a:t>takes</a:t>
            </a:r>
          </a:p>
        </p:txBody>
      </p:sp>
      <p:pic>
        <p:nvPicPr>
          <p:cNvPr id="2" name="Picture 2" descr="C:\Users\as668\Desktop\Judi-Done\4_0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83866" y="1176595"/>
            <a:ext cx="5743521" cy="47717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1851200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Dangerous in Natural Join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3201"/>
            <a:ext cx="7668514" cy="4944032"/>
          </a:xfrm>
        </p:spPr>
        <p:txBody>
          <a:bodyPr/>
          <a:lstStyle/>
          <a:p>
            <a:r>
              <a:rPr lang="en-US" dirty="0"/>
              <a:t>Beware of unrelated attributes with same name which get equated incorrectly</a:t>
            </a:r>
          </a:p>
          <a:p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dirty="0"/>
              <a:t>Example -- List the names of students instructors along with the titles of courses that they have taken</a:t>
            </a:r>
          </a:p>
          <a:p>
            <a:pPr lvl="1"/>
            <a:r>
              <a:rPr lang="en-US" dirty="0"/>
              <a:t>Correct version</a:t>
            </a:r>
          </a:p>
          <a:p>
            <a:pPr lvl="1">
              <a:buNone/>
            </a:pPr>
            <a:r>
              <a:rPr lang="en-US" b="1" dirty="0"/>
              <a:t>           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    </a:t>
            </a:r>
            <a:r>
              <a:rPr lang="en-US" b="1" dirty="0"/>
              <a:t>from 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</a:t>
            </a:r>
            <a:r>
              <a:rPr lang="en-US" dirty="0"/>
              <a:t>, </a:t>
            </a:r>
            <a:r>
              <a:rPr lang="en-US" i="1" dirty="0"/>
              <a:t>course</a:t>
            </a:r>
            <a:br>
              <a:rPr lang="en-US" i="1" dirty="0"/>
            </a:br>
            <a:r>
              <a:rPr lang="en-US" i="1" dirty="0"/>
              <a:t>       </a:t>
            </a:r>
            <a:r>
              <a:rPr lang="en-US" b="1" dirty="0"/>
              <a:t>where </a:t>
            </a:r>
            <a:r>
              <a:rPr lang="en-US" i="1" dirty="0" err="1"/>
              <a:t>takes</a:t>
            </a:r>
            <a:r>
              <a:rPr lang="en-US" dirty="0" err="1"/>
              <a:t>.</a:t>
            </a:r>
            <a:r>
              <a:rPr lang="en-US" i="1" dirty="0" err="1"/>
              <a:t>course_id</a:t>
            </a:r>
            <a:r>
              <a:rPr lang="en-US" i="1" dirty="0"/>
              <a:t> </a:t>
            </a:r>
            <a:r>
              <a:rPr lang="en-US" dirty="0"/>
              <a:t>= </a:t>
            </a:r>
            <a:r>
              <a:rPr lang="en-US" i="1" dirty="0" err="1"/>
              <a:t>course</a:t>
            </a:r>
            <a:r>
              <a:rPr lang="en-US" dirty="0" err="1"/>
              <a:t>.</a:t>
            </a:r>
            <a:r>
              <a:rPr lang="en-US" i="1" dirty="0" err="1"/>
              <a:t>course_id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Incorrect version</a:t>
            </a:r>
          </a:p>
          <a:p>
            <a:pPr lvl="2">
              <a:buFont typeface="Webdings" pitchFamily="18" charset="2"/>
              <a:buNone/>
              <a:defRPr/>
            </a:pPr>
            <a:r>
              <a:rPr lang="en-US" b="1" dirty="0"/>
              <a:t>       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 </a:t>
            </a:r>
            <a:r>
              <a:rPr lang="en-US" b="1" dirty="0"/>
              <a:t>natural join </a:t>
            </a:r>
            <a:r>
              <a:rPr lang="en-US" i="1" dirty="0"/>
              <a:t>course</a:t>
            </a:r>
            <a:r>
              <a:rPr lang="en-US" dirty="0"/>
              <a:t>;</a:t>
            </a:r>
          </a:p>
          <a:p>
            <a:pPr lvl="2">
              <a:defRPr/>
            </a:pPr>
            <a:r>
              <a:rPr lang="en-US" dirty="0"/>
              <a:t>This query omits all (student name, course title) pairs where the student takes a course in a department other than the student's own department. </a:t>
            </a:r>
          </a:p>
          <a:p>
            <a:pPr lvl="2">
              <a:defRPr/>
            </a:pPr>
            <a:r>
              <a:rPr lang="en-US" dirty="0"/>
              <a:t>The  correct  version (above), correctly outputs such pairs.</a:t>
            </a:r>
          </a:p>
          <a:p>
            <a:pPr lvl="1"/>
            <a:endParaRPr lang="en-US" sz="1600" dirty="0"/>
          </a:p>
          <a:p>
            <a:pPr lvl="1"/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601614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Join with Using Clause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18176"/>
            <a:ext cx="7745334" cy="3014913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To avoid the danger of equating attributes erroneously, we can use the “</a:t>
            </a:r>
            <a:r>
              <a:rPr lang="en-US" b="1" dirty="0"/>
              <a:t>using</a:t>
            </a:r>
            <a:r>
              <a:rPr lang="en-US" dirty="0"/>
              <a:t>” construct that allows us to specify exactly which columns should be equated.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i="1" dirty="0"/>
              <a:t>        </a:t>
            </a:r>
            <a:r>
              <a:rPr lang="en-US" b="1" dirty="0"/>
              <a:t>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dirty="0"/>
              <a:t>(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</a:t>
            </a:r>
            <a:r>
              <a:rPr lang="en-US" dirty="0"/>
              <a:t>) </a:t>
            </a:r>
            <a:r>
              <a:rPr lang="en-US" b="1" dirty="0"/>
              <a:t> join </a:t>
            </a:r>
            <a:r>
              <a:rPr lang="en-US" i="1" dirty="0"/>
              <a:t>course</a:t>
            </a:r>
            <a:r>
              <a:rPr lang="en-US" dirty="0"/>
              <a:t> </a:t>
            </a:r>
            <a:r>
              <a:rPr lang="en-US" b="1" dirty="0"/>
              <a:t>using </a:t>
            </a:r>
            <a:r>
              <a:rPr lang="en-US" dirty="0"/>
              <a:t>(</a:t>
            </a:r>
            <a:r>
              <a:rPr lang="en-US" i="1" dirty="0" err="1"/>
              <a:t>course_id</a:t>
            </a:r>
            <a:r>
              <a:rPr lang="en-US" dirty="0"/>
              <a:t>)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79780282"/>
      </p:ext>
    </p:extLst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621047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The  </a:t>
            </a:r>
            <a:r>
              <a:rPr lang="en-US" b="1" dirty="0"/>
              <a:t>on </a:t>
            </a:r>
            <a:r>
              <a:rPr lang="en-US" dirty="0"/>
              <a:t> condition allows a general predicate over the relations being  joined</a:t>
            </a:r>
          </a:p>
          <a:p>
            <a:pPr indent="-365760"/>
            <a:r>
              <a:rPr lang="en-US" dirty="0"/>
              <a:t>This predicate is written like a </a:t>
            </a:r>
            <a:r>
              <a:rPr lang="en-US" b="1" dirty="0"/>
              <a:t>where</a:t>
            </a:r>
            <a:r>
              <a:rPr lang="en-US" dirty="0"/>
              <a:t> clause predicate except for the use of the keyword </a:t>
            </a:r>
            <a:r>
              <a:rPr lang="en-US" b="1" dirty="0"/>
              <a:t>on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b="1" dirty="0"/>
              <a:t>          select *</a:t>
            </a:r>
            <a:br>
              <a:rPr lang="en-US" i="1" dirty="0"/>
            </a:br>
            <a:r>
              <a:rPr lang="en-US" i="1" dirty="0"/>
              <a:t>     </a:t>
            </a:r>
            <a:r>
              <a:rPr lang="en-US" b="1" dirty="0"/>
              <a:t>from  </a:t>
            </a:r>
            <a:r>
              <a:rPr lang="en-US" i="1" dirty="0"/>
              <a:t>student </a:t>
            </a:r>
            <a:r>
              <a:rPr lang="en-US" b="1" dirty="0"/>
              <a:t>join </a:t>
            </a:r>
            <a:r>
              <a:rPr lang="en-US" i="1" dirty="0"/>
              <a:t>takes</a:t>
            </a:r>
            <a:r>
              <a:rPr lang="en-US" dirty="0"/>
              <a:t> </a:t>
            </a:r>
            <a:r>
              <a:rPr lang="en-US" b="1" dirty="0"/>
              <a:t>on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i="1" dirty="0"/>
          </a:p>
          <a:p>
            <a:pPr lvl="1">
              <a:defRPr/>
            </a:pPr>
            <a:r>
              <a:rPr lang="en-US" dirty="0"/>
              <a:t>The </a:t>
            </a:r>
            <a:r>
              <a:rPr lang="en-US" b="1" dirty="0"/>
              <a:t>on</a:t>
            </a:r>
            <a:r>
              <a:rPr lang="en-US" dirty="0"/>
              <a:t> condition above specifies that a tuple from </a:t>
            </a:r>
            <a:r>
              <a:rPr lang="en-US" i="1" dirty="0"/>
              <a:t>student</a:t>
            </a:r>
            <a:r>
              <a:rPr lang="en-US" dirty="0"/>
              <a:t> matches a tuple from </a:t>
            </a:r>
            <a:r>
              <a:rPr lang="en-US" i="1" dirty="0"/>
              <a:t>takes</a:t>
            </a:r>
            <a:r>
              <a:rPr lang="en-US" dirty="0"/>
              <a:t> if their </a:t>
            </a:r>
            <a:r>
              <a:rPr lang="en-US" i="1" dirty="0"/>
              <a:t>ID</a:t>
            </a:r>
            <a:r>
              <a:rPr lang="en-US" dirty="0"/>
              <a:t> values are equal.</a:t>
            </a:r>
          </a:p>
          <a:p>
            <a:pPr>
              <a:defRPr/>
            </a:pPr>
            <a:r>
              <a:rPr lang="en-US" dirty="0"/>
              <a:t>Equivalent to:</a:t>
            </a:r>
          </a:p>
          <a:p>
            <a:pPr>
              <a:buNone/>
              <a:defRPr/>
            </a:pPr>
            <a:r>
              <a:rPr lang="en-US" b="1" dirty="0"/>
              <a:t>             select *</a:t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b="1" dirty="0"/>
              <a:t>from  </a:t>
            </a:r>
            <a:r>
              <a:rPr lang="en-US" i="1" dirty="0"/>
              <a:t>student , takes</a:t>
            </a:r>
            <a:r>
              <a:rPr lang="en-US" dirty="0"/>
              <a:t> </a:t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b="1" dirty="0"/>
              <a:t>where 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dirty="0"/>
          </a:p>
          <a:p>
            <a:pPr>
              <a:defRPr/>
            </a:pPr>
            <a:endParaRPr lang="en-US" i="1" dirty="0"/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82662734"/>
      </p:ext>
    </p:extLst>
  </p:cSld>
  <p:clrMapOvr>
    <a:masterClrMapping/>
  </p:clrMapOvr>
  <p:transition spd="slow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 (Cont.)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700946" cy="468521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The  </a:t>
            </a:r>
            <a:r>
              <a:rPr lang="en-US" b="1" dirty="0"/>
              <a:t>on </a:t>
            </a:r>
            <a:r>
              <a:rPr lang="en-US" dirty="0"/>
              <a:t> condition allows a general predicate over the relations being joined.  </a:t>
            </a:r>
          </a:p>
          <a:p>
            <a:pPr indent="-365760"/>
            <a:r>
              <a:rPr lang="en-US" dirty="0"/>
              <a:t>This predicate is written like a </a:t>
            </a:r>
            <a:r>
              <a:rPr lang="en-US" b="1" dirty="0"/>
              <a:t>where</a:t>
            </a:r>
            <a:r>
              <a:rPr lang="en-US" dirty="0"/>
              <a:t> clause predicate except for the use of the keyword </a:t>
            </a:r>
            <a:r>
              <a:rPr lang="en-US" b="1" dirty="0"/>
              <a:t>on</a:t>
            </a:r>
            <a:r>
              <a:rPr lang="en-US" dirty="0"/>
              <a:t>.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i="1" dirty="0"/>
              <a:t>        </a:t>
            </a:r>
            <a:r>
              <a:rPr lang="en-US" b="1" dirty="0"/>
              <a:t>select *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i="1" dirty="0"/>
              <a:t>student </a:t>
            </a:r>
            <a:r>
              <a:rPr lang="en-US" b="1" dirty="0"/>
              <a:t>join </a:t>
            </a:r>
            <a:r>
              <a:rPr lang="en-US" i="1" dirty="0"/>
              <a:t>takes</a:t>
            </a:r>
            <a:r>
              <a:rPr lang="en-US" dirty="0"/>
              <a:t> </a:t>
            </a:r>
            <a:r>
              <a:rPr lang="en-US" b="1" dirty="0"/>
              <a:t>on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i="1" dirty="0"/>
          </a:p>
          <a:p>
            <a:pPr lvl="1">
              <a:defRPr/>
            </a:pPr>
            <a:r>
              <a:rPr lang="en-US" dirty="0"/>
              <a:t>The </a:t>
            </a:r>
            <a:r>
              <a:rPr lang="en-US" b="1" dirty="0"/>
              <a:t>on</a:t>
            </a:r>
            <a:r>
              <a:rPr lang="en-US" dirty="0"/>
              <a:t> condition above specifies that a tuple from </a:t>
            </a:r>
            <a:r>
              <a:rPr lang="en-US" i="1" dirty="0"/>
              <a:t>student</a:t>
            </a:r>
            <a:r>
              <a:rPr lang="en-US" dirty="0"/>
              <a:t> matches a tuple from </a:t>
            </a:r>
            <a:r>
              <a:rPr lang="en-US" i="1" dirty="0"/>
              <a:t>takes</a:t>
            </a:r>
            <a:r>
              <a:rPr lang="en-US" dirty="0"/>
              <a:t> if their </a:t>
            </a:r>
            <a:r>
              <a:rPr lang="en-US" i="1" dirty="0"/>
              <a:t>ID</a:t>
            </a:r>
            <a:r>
              <a:rPr lang="en-US" dirty="0"/>
              <a:t> values are equal.</a:t>
            </a:r>
          </a:p>
          <a:p>
            <a:pPr>
              <a:defRPr/>
            </a:pPr>
            <a:r>
              <a:rPr lang="en-US" dirty="0"/>
              <a:t>Equivalent to:</a:t>
            </a:r>
          </a:p>
          <a:p>
            <a:pPr>
              <a:buNone/>
              <a:defRPr/>
            </a:pPr>
            <a:r>
              <a:rPr lang="en-US" b="1" dirty="0"/>
              <a:t>        select *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i="1" dirty="0"/>
              <a:t>student , takes</a:t>
            </a:r>
            <a:r>
              <a:rPr lang="en-US" dirty="0"/>
              <a:t> 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where 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dirty="0"/>
          </a:p>
          <a:p>
            <a:pPr indent="-365760"/>
            <a:endParaRPr lang="en-US" i="1" dirty="0"/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98795141"/>
      </p:ext>
    </p:extLst>
  </p:cSld>
  <p:clrMapOvr>
    <a:masterClrMapping/>
  </p:clrMapOvr>
  <p:transition spd="slow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Outer Join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4"/>
            <a:ext cx="7570979" cy="3779419"/>
          </a:xfrm>
        </p:spPr>
        <p:txBody>
          <a:bodyPr/>
          <a:lstStyle/>
          <a:p>
            <a:r>
              <a:rPr lang="en-US" altLang="en-US" dirty="0"/>
              <a:t>An extension of the join operation that avoids loss of information.</a:t>
            </a:r>
          </a:p>
          <a:p>
            <a:r>
              <a:rPr lang="en-US" altLang="en-US" dirty="0"/>
              <a:t>Computes the join and then adds tuples form one relation that does not match tuples in the other relation to the result of the join. </a:t>
            </a:r>
          </a:p>
          <a:p>
            <a:r>
              <a:rPr lang="en-US" altLang="en-US" dirty="0"/>
              <a:t>Uses </a:t>
            </a:r>
            <a:r>
              <a:rPr lang="en-US" altLang="en-US" i="1" dirty="0"/>
              <a:t>null</a:t>
            </a:r>
            <a:r>
              <a:rPr lang="en-US" altLang="en-US" dirty="0"/>
              <a:t> values.</a:t>
            </a:r>
          </a:p>
          <a:p>
            <a:r>
              <a:rPr lang="en-US" altLang="en-US" dirty="0"/>
              <a:t>Three forms of outer join:</a:t>
            </a:r>
          </a:p>
          <a:p>
            <a:pPr lvl="1"/>
            <a:r>
              <a:rPr lang="en-US" altLang="en-US" dirty="0"/>
              <a:t>left outer join</a:t>
            </a:r>
          </a:p>
          <a:p>
            <a:pPr lvl="1"/>
            <a:r>
              <a:rPr lang="en-US" altLang="en-US" dirty="0"/>
              <a:t>right outer join</a:t>
            </a:r>
          </a:p>
          <a:p>
            <a:pPr lvl="1"/>
            <a:r>
              <a:rPr lang="en-US" altLang="en-US" dirty="0"/>
              <a:t>full outer join</a:t>
            </a:r>
          </a:p>
        </p:txBody>
      </p:sp>
    </p:spTree>
    <p:extLst>
      <p:ext uri="{BB962C8B-B14F-4D97-AF65-F5344CB8AC3E}">
        <p14:creationId xmlns:p14="http://schemas.microsoft.com/office/powerpoint/2010/main" val="3055538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222376"/>
            <a:ext cx="7620254" cy="2861945"/>
          </a:xfrm>
        </p:spPr>
        <p:txBody>
          <a:bodyPr/>
          <a:lstStyle/>
          <a:p>
            <a:r>
              <a:rPr lang="en-US" altLang="en-US" dirty="0"/>
              <a:t>Extended E-R Features</a:t>
            </a:r>
          </a:p>
          <a:p>
            <a:r>
              <a:rPr lang="en-US" altLang="en-US" dirty="0"/>
              <a:t>Entity-Relationship Design Issues</a:t>
            </a:r>
          </a:p>
          <a:p>
            <a:r>
              <a:rPr lang="en-US" altLang="en-US" dirty="0"/>
              <a:t>Alternative Notations for Modeling Data</a:t>
            </a:r>
          </a:p>
          <a:p>
            <a:r>
              <a:rPr lang="en-US" altLang="en-US" dirty="0"/>
              <a:t>Other Aspects of Database Design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6437086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Outer Join </a:t>
            </a:r>
            <a:r>
              <a:rPr lang="en-US" altLang="en-US" dirty="0">
                <a:ea typeface="+mj-ea"/>
              </a:rPr>
              <a:t>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dirty="0"/>
              <a:t>Relation </a:t>
            </a:r>
            <a:r>
              <a:rPr lang="en-US" altLang="en-US" i="1" dirty="0"/>
              <a:t>course</a:t>
            </a:r>
          </a:p>
          <a:p>
            <a:endParaRPr lang="en-US" altLang="en-US" i="1" dirty="0"/>
          </a:p>
          <a:p>
            <a:endParaRPr lang="en-US" altLang="en-US" i="1" dirty="0"/>
          </a:p>
          <a:p>
            <a:pPr>
              <a:buNone/>
            </a:pPr>
            <a:endParaRPr lang="en-US" altLang="en-US" i="1" dirty="0"/>
          </a:p>
          <a:p>
            <a:pPr>
              <a:buNone/>
            </a:pPr>
            <a:endParaRPr lang="en-US" altLang="en-US" i="1" dirty="0"/>
          </a:p>
          <a:p>
            <a:r>
              <a:rPr lang="en-US" altLang="en-US" dirty="0"/>
              <a:t>Relation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i="1" dirty="0"/>
          </a:p>
          <a:p>
            <a:endParaRPr lang="en-US" altLang="en-US" i="1" dirty="0"/>
          </a:p>
          <a:p>
            <a:endParaRPr lang="en-US" altLang="en-US" i="1" dirty="0"/>
          </a:p>
          <a:p>
            <a:endParaRPr lang="en-US" altLang="en-US" i="1" dirty="0"/>
          </a:p>
          <a:p>
            <a:r>
              <a:rPr lang="en-US" altLang="en-US" dirty="0"/>
              <a:t>Observe that 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i="1" dirty="0"/>
              <a:t>              course </a:t>
            </a:r>
            <a:r>
              <a:rPr lang="en-US" altLang="en-US" dirty="0"/>
              <a:t>information is missing CS-437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i="1" dirty="0"/>
              <a:t>             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dirty="0"/>
              <a:t>information is missing CS-315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i="1" dirty="0"/>
              <a:t>  </a:t>
            </a:r>
            <a:r>
              <a:rPr lang="en-US" altLang="en-US" sz="2000" i="1" dirty="0"/>
              <a:t>x</a:t>
            </a:r>
            <a:endParaRPr lang="en-US" altLang="en-US" sz="2000" dirty="0"/>
          </a:p>
          <a:p>
            <a:endParaRPr lang="en-US" altLang="en-US" sz="2000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7744" y="1658113"/>
            <a:ext cx="3745294" cy="1060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817" y="3401569"/>
            <a:ext cx="1929043" cy="1069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983725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Left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/>
              <a:t>natural left outer join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 marL="342900" lvl="1" indent="-342900"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US" altLang="en-US" b="1" dirty="0"/>
              <a:t>⟕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pPr>
              <a:buNone/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52" y="1802616"/>
            <a:ext cx="5316318" cy="120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9471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Right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/>
              <a:t>natural right outer join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 marL="342900" lvl="1" indent="-342900"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IN" b="1" dirty="0">
                <a:cs typeface="Times New Roman" panose="02020603050405020304" pitchFamily="18" charset="0"/>
              </a:rPr>
              <a:t>⟖</a:t>
            </a:r>
            <a:r>
              <a:rPr lang="en-IN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pPr>
              <a:buNone/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344" y="1785906"/>
            <a:ext cx="5444073" cy="123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89708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Full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2060"/>
                </a:solidFill>
              </a:rPr>
              <a:t>natural full outer join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i="1" dirty="0" err="1"/>
              <a:t>prereq</a:t>
            </a:r>
            <a:endParaRPr lang="en-US" altLang="en-US" i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IN" b="1" dirty="0"/>
              <a:t>⟗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i="1" dirty="0"/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550" y="1698292"/>
            <a:ext cx="5046366" cy="13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4500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Joined Types and Conditions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8"/>
            <a:ext cx="7436865" cy="2246312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Join operations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take two relations and return as a result another relation.</a:t>
            </a:r>
          </a:p>
          <a:p>
            <a:r>
              <a:rPr lang="en-US" altLang="en-US" dirty="0"/>
              <a:t>These additional operations are typically used as subquery expressions in the </a:t>
            </a:r>
            <a:r>
              <a:rPr lang="en-US" altLang="en-US" b="1" dirty="0"/>
              <a:t>from </a:t>
            </a:r>
            <a:r>
              <a:rPr lang="en-US" altLang="en-US" dirty="0"/>
              <a:t>clause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Join condition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defines which tuples in the two relations match.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Join type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defines how tuples in each relation that do not match any tuple in the other relation (based on the join condition) are treated.</a:t>
            </a:r>
          </a:p>
        </p:txBody>
      </p:sp>
      <p:pic>
        <p:nvPicPr>
          <p:cNvPr id="1026" name="Picture 2" descr="C:\Users\as668\Desktop\4_07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30336" y="3438144"/>
            <a:ext cx="4840315" cy="13667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5275399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b="1" dirty="0"/>
              <a:t> natural right outer join </a:t>
            </a:r>
            <a:r>
              <a:rPr lang="en-US" altLang="en-US" i="1" dirty="0" err="1"/>
              <a:t>prereq</a:t>
            </a:r>
            <a:endParaRPr lang="en-US" altLang="en-US" b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i="1" dirty="0"/>
              <a:t>course</a:t>
            </a:r>
            <a:r>
              <a:rPr lang="en-US" altLang="en-US" b="1" dirty="0"/>
              <a:t> full outer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using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)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360" y="1653927"/>
            <a:ext cx="4739672" cy="11351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704" y="3448857"/>
            <a:ext cx="4464092" cy="12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69783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 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 </a:t>
            </a:r>
            <a:r>
              <a:rPr lang="en-US" altLang="en-US" b="1" dirty="0"/>
              <a:t>inner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on</a:t>
            </a:r>
            <a:br>
              <a:rPr lang="en-US" altLang="en-US" b="1" dirty="0"/>
            </a:br>
            <a:r>
              <a:rPr lang="en-US" altLang="en-US" i="1" dirty="0" err="1"/>
              <a:t>course.course_id</a:t>
            </a:r>
            <a:r>
              <a:rPr lang="en-US" altLang="en-US" i="1" dirty="0"/>
              <a:t> = </a:t>
            </a:r>
            <a:r>
              <a:rPr lang="en-US" altLang="en-US" i="1" dirty="0" err="1"/>
              <a:t>prereq.course_id</a:t>
            </a:r>
            <a:endParaRPr lang="en-US" altLang="en-US" i="1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dirty="0"/>
              <a:t>What is the difference between the above, and a natural join? </a:t>
            </a:r>
          </a:p>
          <a:p>
            <a:r>
              <a:rPr lang="en-US" altLang="en-US" i="1" dirty="0"/>
              <a:t>course </a:t>
            </a:r>
            <a:r>
              <a:rPr lang="en-US" altLang="en-US" b="1" dirty="0"/>
              <a:t>left outer join</a:t>
            </a:r>
            <a:r>
              <a:rPr lang="en-US" altLang="en-US" i="1" dirty="0"/>
              <a:t>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on</a:t>
            </a:r>
            <a:br>
              <a:rPr lang="en-US" altLang="en-US" i="1" dirty="0"/>
            </a:br>
            <a:r>
              <a:rPr lang="en-US" altLang="en-US" i="1" dirty="0" err="1"/>
              <a:t>course.course_id</a:t>
            </a:r>
            <a:r>
              <a:rPr lang="en-US" altLang="en-US" i="1" dirty="0"/>
              <a:t> = </a:t>
            </a:r>
            <a:r>
              <a:rPr lang="en-US" altLang="en-US" i="1" dirty="0" err="1"/>
              <a:t>prereq.course_id</a:t>
            </a:r>
            <a:endParaRPr lang="en-US" altLang="en-US" i="1" dirty="0"/>
          </a:p>
          <a:p>
            <a:pPr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062" y="1922405"/>
            <a:ext cx="5524216" cy="8289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4093626"/>
            <a:ext cx="5483156" cy="10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5939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b="1" dirty="0"/>
              <a:t> natural right outer join </a:t>
            </a:r>
            <a:r>
              <a:rPr lang="en-US" altLang="en-US" i="1" dirty="0" err="1"/>
              <a:t>prereq</a:t>
            </a:r>
            <a:endParaRPr lang="en-US" altLang="en-US" b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i="1" dirty="0"/>
              <a:t>course</a:t>
            </a:r>
            <a:r>
              <a:rPr lang="en-US" altLang="en-US" b="1" dirty="0"/>
              <a:t> full outer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using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)</a:t>
            </a:r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784" y="1656430"/>
            <a:ext cx="4761572" cy="11404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704" y="3533027"/>
            <a:ext cx="4531990" cy="130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05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14310</TotalTime>
  <Words>6141</Words>
  <Application>Microsoft Macintosh PowerPoint</Application>
  <PresentationFormat>Widescreen</PresentationFormat>
  <Paragraphs>748</Paragraphs>
  <Slides>97</Slides>
  <Notes>96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97</vt:i4>
      </vt:variant>
    </vt:vector>
  </HeadingPairs>
  <TitlesOfParts>
    <vt:vector size="111" baseType="lpstr">
      <vt:lpstr>Arial</vt:lpstr>
      <vt:lpstr>Calibri</vt:lpstr>
      <vt:lpstr>Calibri Light</vt:lpstr>
      <vt:lpstr>Century Gothic</vt:lpstr>
      <vt:lpstr>Helvetica</vt:lpstr>
      <vt:lpstr>Monotype Sorts</vt:lpstr>
      <vt:lpstr>Symbol</vt:lpstr>
      <vt:lpstr>Times New Roman</vt:lpstr>
      <vt:lpstr>Webdings</vt:lpstr>
      <vt:lpstr>Wingdings</vt:lpstr>
      <vt:lpstr>Office Theme</vt:lpstr>
      <vt:lpstr>2_db-5-grey</vt:lpstr>
      <vt:lpstr>3_db-5-grey</vt:lpstr>
      <vt:lpstr>4_db-5-grey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6: Database Design Using the E-R Model</vt:lpstr>
      <vt:lpstr>Outline</vt:lpstr>
      <vt:lpstr>Outline</vt:lpstr>
      <vt:lpstr>PowerPoint Presentation</vt:lpstr>
      <vt:lpstr>Design Phases</vt:lpstr>
      <vt:lpstr>Design Phases (Cont.)</vt:lpstr>
      <vt:lpstr>Design Alternatives</vt:lpstr>
      <vt:lpstr>Design Approaches</vt:lpstr>
      <vt:lpstr>Outline of the ER Model</vt:lpstr>
      <vt:lpstr>ER model -- Database Modeling</vt:lpstr>
      <vt:lpstr>Entity Sets</vt:lpstr>
      <vt:lpstr>Entity Sets -- instructor and student</vt:lpstr>
      <vt:lpstr>Representing Entity sets in ER Diagram</vt:lpstr>
      <vt:lpstr>Relationship Sets</vt:lpstr>
      <vt:lpstr>Relationship Sets (Cont.)</vt:lpstr>
      <vt:lpstr>Representing Relationship  Sets via ER Diagrams </vt:lpstr>
      <vt:lpstr>Relationship Sets (Cont.)</vt:lpstr>
      <vt:lpstr>Relationship Sets with Attributes</vt:lpstr>
      <vt:lpstr>Roles</vt:lpstr>
      <vt:lpstr>Degree of a Relationship Set</vt:lpstr>
      <vt:lpstr>Non-binary Relationship Sets</vt:lpstr>
      <vt:lpstr>Complex Attributes</vt:lpstr>
      <vt:lpstr>Composite Attributes</vt:lpstr>
      <vt:lpstr>Representing Complex Attributes  in ER Diagram</vt:lpstr>
      <vt:lpstr>Mapping Cardinality Constraints</vt:lpstr>
      <vt:lpstr>Mapping Cardinalities</vt:lpstr>
      <vt:lpstr>Mapping Cardinalities </vt:lpstr>
      <vt:lpstr>Representing Cardinality Constraints in ER Diagram</vt:lpstr>
      <vt:lpstr>One-to-Many Relationship</vt:lpstr>
      <vt:lpstr>Many-to-One Relationships</vt:lpstr>
      <vt:lpstr>Many-to-Many Relationship</vt:lpstr>
      <vt:lpstr>Total and Partial Participation</vt:lpstr>
      <vt:lpstr>Primary Key</vt:lpstr>
      <vt:lpstr>Primary key for Entity Sets</vt:lpstr>
      <vt:lpstr>Primary Key for Relationship Sets</vt:lpstr>
      <vt:lpstr>Choice of Primary key for Binary Relationship</vt:lpstr>
      <vt:lpstr>Choice of Primary key for Nonbinary Relationship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Basic Query Structure </vt:lpstr>
      <vt:lpstr>The select Clause</vt:lpstr>
      <vt:lpstr>The select Clause (Cont.)</vt:lpstr>
      <vt:lpstr>The select Clause (Cont.)</vt:lpstr>
      <vt:lpstr>The select Clause (Cont.)</vt:lpstr>
      <vt:lpstr>The where Clause</vt:lpstr>
      <vt:lpstr>The from Clause</vt:lpstr>
      <vt:lpstr>Examples</vt:lpstr>
      <vt:lpstr>The Rename Operation</vt:lpstr>
      <vt:lpstr>Self Join Example</vt:lpstr>
      <vt:lpstr>String Operations</vt:lpstr>
      <vt:lpstr>String Operations (Cont.)</vt:lpstr>
      <vt:lpstr>Ordering the Display of Tuples</vt:lpstr>
      <vt:lpstr>Where Clause Predicates</vt:lpstr>
      <vt:lpstr>Null Values</vt:lpstr>
      <vt:lpstr>Null Values (Cont.)</vt:lpstr>
      <vt:lpstr>Aggregate Functions</vt:lpstr>
      <vt:lpstr>Aggregate Functions Examples</vt:lpstr>
      <vt:lpstr>Aggregate Functions – Group By</vt:lpstr>
      <vt:lpstr>Aggregation (Cont.)</vt:lpstr>
      <vt:lpstr>Aggregate Functions – Having Clause</vt:lpstr>
      <vt:lpstr>Nested Subqueries</vt:lpstr>
      <vt:lpstr>Use of “exists” Clause</vt:lpstr>
      <vt:lpstr>Use of “not exists” Clause</vt:lpstr>
      <vt:lpstr>Test for Absence of Duplicate Tuples</vt:lpstr>
      <vt:lpstr>Subqueries in the From Clause</vt:lpstr>
      <vt:lpstr>Subqueries in the Form Clause</vt:lpstr>
      <vt:lpstr>With Clause</vt:lpstr>
      <vt:lpstr>Complex Queries using With Clause</vt:lpstr>
      <vt:lpstr>Scalar Subquery</vt:lpstr>
      <vt:lpstr>Joined Relations</vt:lpstr>
      <vt:lpstr>Natural Join in SQL</vt:lpstr>
      <vt:lpstr>Natural Join in SQL (Cont.)</vt:lpstr>
      <vt:lpstr>Student Relation</vt:lpstr>
      <vt:lpstr>Takes Relation</vt:lpstr>
      <vt:lpstr>student natural join takes</vt:lpstr>
      <vt:lpstr>Dangerous in Natural Join</vt:lpstr>
      <vt:lpstr>Natural Join with Using Clause</vt:lpstr>
      <vt:lpstr>Join Condition</vt:lpstr>
      <vt:lpstr>Join Condition (Cont.)</vt:lpstr>
      <vt:lpstr>Outer Join</vt:lpstr>
      <vt:lpstr>Outer Join Examples</vt:lpstr>
      <vt:lpstr>Left Outer Join</vt:lpstr>
      <vt:lpstr>Right Outer Join</vt:lpstr>
      <vt:lpstr>Full Outer Join</vt:lpstr>
      <vt:lpstr>Joined Types and Conditions</vt:lpstr>
      <vt:lpstr>Joined Relations – Examples</vt:lpstr>
      <vt:lpstr>Joined Relations – Examples </vt:lpstr>
      <vt:lpstr>Joined Relations –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3</cp:revision>
  <cp:lastPrinted>2019-12-22T11:43:29Z</cp:lastPrinted>
  <dcterms:created xsi:type="dcterms:W3CDTF">2019-12-10T14:25:24Z</dcterms:created>
  <dcterms:modified xsi:type="dcterms:W3CDTF">2020-01-29T17:01:50Z</dcterms:modified>
</cp:coreProperties>
</file>

<file path=docProps/thumbnail.jpeg>
</file>